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0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0"/>
  </p:notesMasterIdLst>
  <p:handoutMasterIdLst>
    <p:handoutMasterId r:id="rId111"/>
  </p:handoutMasterIdLst>
  <p:sldIdLst>
    <p:sldId id="317" r:id="rId2"/>
    <p:sldId id="438" r:id="rId3"/>
    <p:sldId id="439" r:id="rId4"/>
    <p:sldId id="318" r:id="rId5"/>
    <p:sldId id="444" r:id="rId6"/>
    <p:sldId id="440" r:id="rId7"/>
    <p:sldId id="361" r:id="rId8"/>
    <p:sldId id="441" r:id="rId9"/>
    <p:sldId id="442" r:id="rId10"/>
    <p:sldId id="443" r:id="rId11"/>
    <p:sldId id="452" r:id="rId12"/>
    <p:sldId id="453" r:id="rId13"/>
    <p:sldId id="454" r:id="rId14"/>
    <p:sldId id="455" r:id="rId15"/>
    <p:sldId id="362" r:id="rId16"/>
    <p:sldId id="445" r:id="rId17"/>
    <p:sldId id="344" r:id="rId18"/>
    <p:sldId id="364" r:id="rId19"/>
    <p:sldId id="456" r:id="rId20"/>
    <p:sldId id="457" r:id="rId21"/>
    <p:sldId id="458" r:id="rId22"/>
    <p:sldId id="459" r:id="rId23"/>
    <p:sldId id="460" r:id="rId24"/>
    <p:sldId id="463" r:id="rId25"/>
    <p:sldId id="464" r:id="rId26"/>
    <p:sldId id="462" r:id="rId27"/>
    <p:sldId id="465" r:id="rId28"/>
    <p:sldId id="466" r:id="rId29"/>
    <p:sldId id="499" r:id="rId30"/>
    <p:sldId id="467" r:id="rId31"/>
    <p:sldId id="498" r:id="rId32"/>
    <p:sldId id="468" r:id="rId33"/>
    <p:sldId id="469" r:id="rId34"/>
    <p:sldId id="461" r:id="rId35"/>
    <p:sldId id="470" r:id="rId36"/>
    <p:sldId id="365" r:id="rId37"/>
    <p:sldId id="366" r:id="rId38"/>
    <p:sldId id="367" r:id="rId39"/>
    <p:sldId id="345" r:id="rId40"/>
    <p:sldId id="446" r:id="rId41"/>
    <p:sldId id="373" r:id="rId42"/>
    <p:sldId id="475" r:id="rId43"/>
    <p:sldId id="476" r:id="rId44"/>
    <p:sldId id="472" r:id="rId45"/>
    <p:sldId id="473" r:id="rId46"/>
    <p:sldId id="477" r:id="rId47"/>
    <p:sldId id="478" r:id="rId48"/>
    <p:sldId id="479" r:id="rId49"/>
    <p:sldId id="480" r:id="rId50"/>
    <p:sldId id="481" r:id="rId51"/>
    <p:sldId id="408" r:id="rId52"/>
    <p:sldId id="482" r:id="rId53"/>
    <p:sldId id="490" r:id="rId54"/>
    <p:sldId id="371" r:id="rId55"/>
    <p:sldId id="500" r:id="rId56"/>
    <p:sldId id="501" r:id="rId57"/>
    <p:sldId id="483" r:id="rId58"/>
    <p:sldId id="484" r:id="rId59"/>
    <p:sldId id="485" r:id="rId60"/>
    <p:sldId id="486" r:id="rId61"/>
    <p:sldId id="487" r:id="rId62"/>
    <p:sldId id="488" r:id="rId63"/>
    <p:sldId id="492" r:id="rId64"/>
    <p:sldId id="491" r:id="rId65"/>
    <p:sldId id="494" r:id="rId66"/>
    <p:sldId id="410" r:id="rId67"/>
    <p:sldId id="495" r:id="rId68"/>
    <p:sldId id="497" r:id="rId69"/>
    <p:sldId id="496" r:id="rId70"/>
    <p:sldId id="503" r:id="rId71"/>
    <p:sldId id="504" r:id="rId72"/>
    <p:sldId id="508" r:id="rId73"/>
    <p:sldId id="507" r:id="rId74"/>
    <p:sldId id="505" r:id="rId75"/>
    <p:sldId id="506" r:id="rId76"/>
    <p:sldId id="509" r:id="rId77"/>
    <p:sldId id="511" r:id="rId78"/>
    <p:sldId id="512" r:id="rId79"/>
    <p:sldId id="514" r:id="rId80"/>
    <p:sldId id="513" r:id="rId81"/>
    <p:sldId id="515" r:id="rId82"/>
    <p:sldId id="510" r:id="rId83"/>
    <p:sldId id="502" r:id="rId84"/>
    <p:sldId id="516" r:id="rId85"/>
    <p:sldId id="517" r:id="rId86"/>
    <p:sldId id="519" r:id="rId87"/>
    <p:sldId id="524" r:id="rId88"/>
    <p:sldId id="520" r:id="rId89"/>
    <p:sldId id="522" r:id="rId90"/>
    <p:sldId id="521" r:id="rId91"/>
    <p:sldId id="525" r:id="rId92"/>
    <p:sldId id="526" r:id="rId93"/>
    <p:sldId id="527" r:id="rId94"/>
    <p:sldId id="523" r:id="rId95"/>
    <p:sldId id="528" r:id="rId96"/>
    <p:sldId id="529" r:id="rId97"/>
    <p:sldId id="530" r:id="rId98"/>
    <p:sldId id="531" r:id="rId99"/>
    <p:sldId id="533" r:id="rId100"/>
    <p:sldId id="539" r:id="rId101"/>
    <p:sldId id="315" r:id="rId102"/>
    <p:sldId id="535" r:id="rId103"/>
    <p:sldId id="532" r:id="rId104"/>
    <p:sldId id="534" r:id="rId105"/>
    <p:sldId id="536" r:id="rId106"/>
    <p:sldId id="537" r:id="rId107"/>
    <p:sldId id="538" r:id="rId108"/>
    <p:sldId id="540" r:id="rId10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522"/>
    <a:srgbClr val="0021A5"/>
    <a:srgbClr val="FF3300"/>
    <a:srgbClr val="C97742"/>
    <a:srgbClr val="D89A73"/>
    <a:srgbClr val="021878"/>
    <a:srgbClr val="012875"/>
    <a:srgbClr val="001570"/>
    <a:srgbClr val="00539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980" autoAdjust="0"/>
    <p:restoredTop sz="94660"/>
  </p:normalViewPr>
  <p:slideViewPr>
    <p:cSldViewPr snapToGrid="0">
      <p:cViewPr varScale="1">
        <p:scale>
          <a:sx n="133" d="100"/>
          <a:sy n="133" d="100"/>
        </p:scale>
        <p:origin x="-78" y="-180"/>
      </p:cViewPr>
      <p:guideLst>
        <p:guide orient="horz" pos="1620"/>
        <p:guide pos="2880"/>
      </p:guideLst>
    </p:cSldViewPr>
  </p:slideViewPr>
  <p:notesTextViewPr>
    <p:cViewPr>
      <p:scale>
        <a:sx n="1" d="1"/>
        <a:sy n="1" d="1"/>
      </p:scale>
      <p:origin x="0" y="0"/>
    </p:cViewPr>
  </p:notesTextViewPr>
  <p:notesViewPr>
    <p:cSldViewPr snapToGrid="0">
      <p:cViewPr varScale="1">
        <p:scale>
          <a:sx n="79" d="100"/>
          <a:sy n="79" d="100"/>
        </p:scale>
        <p:origin x="-3042"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0C3B4B-D0CD-49DD-A98D-3852A40BF8DF}" type="datetimeFigureOut">
              <a:rPr lang="en-US" smtClean="0"/>
              <a:pPr/>
              <a:t>6/5/2020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8DFA19-E9BC-4B0F-817B-427CDD9A613D}"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45443C-915B-4CB2-A67D-2518D3CA013A}" type="datetimeFigureOut">
              <a:rPr lang="en-US" smtClean="0"/>
              <a:pPr/>
              <a:t>6/5/2020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4789E4-9F89-412A-BBC8-3037B94E8A20}" type="slidenum">
              <a:rPr lang="en-US" smtClean="0"/>
              <a:pPr/>
              <a:t>‹#›</a:t>
            </a:fld>
            <a:endParaRPr lang="en-US"/>
          </a:p>
        </p:txBody>
      </p:sp>
    </p:spTree>
    <p:extLst>
      <p:ext uri="{BB962C8B-B14F-4D97-AF65-F5344CB8AC3E}">
        <p14:creationId xmlns:p14="http://schemas.microsoft.com/office/powerpoint/2010/main" xmlns="" val="1790015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6262" y="1294381"/>
            <a:ext cx="7164451" cy="1348807"/>
          </a:xfrm>
          <a:prstGeom prst="rect">
            <a:avLst/>
          </a:prstGeom>
          <a:noFill/>
        </p:spPr>
        <p:txBody>
          <a:bodyPr lIns="0" tIns="0" rIns="0" bIns="0" anchor="ctr">
            <a:normAutofit/>
          </a:bodyPr>
          <a:lstStyle>
            <a:lvl1pPr algn="r">
              <a:lnSpc>
                <a:spcPct val="100000"/>
              </a:lnSpc>
              <a:defRPr sz="5400" b="1" kern="2300" spc="50"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Click to Add Master Title</a:t>
            </a:r>
            <a:endParaRPr lang="en-US" dirty="0"/>
          </a:p>
        </p:txBody>
      </p:sp>
      <p:sp>
        <p:nvSpPr>
          <p:cNvPr id="3" name="Subtitle 2"/>
          <p:cNvSpPr>
            <a:spLocks noGrp="1"/>
          </p:cNvSpPr>
          <p:nvPr>
            <p:ph type="subTitle" idx="1"/>
          </p:nvPr>
        </p:nvSpPr>
        <p:spPr>
          <a:xfrm>
            <a:off x="576262" y="2893730"/>
            <a:ext cx="7158038" cy="319087"/>
          </a:xfrm>
          <a:prstGeom prst="rect">
            <a:avLst/>
          </a:prstGeom>
        </p:spPr>
        <p:txBody>
          <a:bodyPr lIns="0" tIns="0" rIns="0" bIns="0">
            <a:normAutofit/>
          </a:bodyPr>
          <a:lstStyle>
            <a:lvl1pPr marL="0" indent="0" algn="r">
              <a:buNone/>
              <a:defRPr lang="en-US" sz="2000" b="1" i="1" kern="1200" dirty="0">
                <a:solidFill>
                  <a:srgbClr val="0021A5"/>
                </a:solidFill>
                <a:latin typeface="Georgia" panose="02040502050405020303" pitchFamily="18" charset="0"/>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576262" y="3285955"/>
            <a:ext cx="7158038" cy="354806"/>
          </a:xfrm>
          <a:prstGeom prst="rect">
            <a:avLst/>
          </a:prstGeom>
        </p:spPr>
        <p:txBody>
          <a:bodyPr lIns="0" tIns="0" rIns="0" bIns="0"/>
          <a:lstStyle>
            <a:lvl1pPr>
              <a:defRPr sz="2000">
                <a:solidFill>
                  <a:schemeClr val="tx1">
                    <a:lumMod val="75000"/>
                    <a:lumOff val="25000"/>
                  </a:schemeClr>
                </a:solidFill>
                <a:latin typeface="Palatino Linotype" panose="02040502050505030304" pitchFamily="18" charset="0"/>
              </a:defRPr>
            </a:lvl1pPr>
          </a:lstStyle>
          <a:p>
            <a:r>
              <a:rPr lang="en-US" dirty="0" smtClean="0"/>
              <a:t>October 5, 2015</a:t>
            </a:r>
            <a:endParaRPr lang="en-US" dirty="0"/>
          </a:p>
        </p:txBody>
      </p:sp>
      <p:cxnSp>
        <p:nvCxnSpPr>
          <p:cNvPr id="7" name="Straight Connector 6"/>
          <p:cNvCxnSpPr/>
          <p:nvPr userDrawn="1"/>
        </p:nvCxnSpPr>
        <p:spPr>
          <a:xfrm>
            <a:off x="576262" y="2757488"/>
            <a:ext cx="715803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607427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enter slide title</a:t>
            </a:r>
            <a:endParaRPr lang="en-US" dirty="0"/>
          </a:p>
        </p:txBody>
      </p:sp>
      <p:sp>
        <p:nvSpPr>
          <p:cNvPr id="5" name="Text Placeholder 8"/>
          <p:cNvSpPr>
            <a:spLocks noGrp="1"/>
          </p:cNvSpPr>
          <p:nvPr>
            <p:ph type="body" sz="quarter" idx="15" hasCustomPrompt="1"/>
          </p:nvPr>
        </p:nvSpPr>
        <p:spPr>
          <a:xfrm>
            <a:off x="0" y="675083"/>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smtClean="0"/>
              <a:t>Click to enter subtitle for slide</a:t>
            </a:r>
            <a:endParaRPr lang="en-US" dirty="0"/>
          </a:p>
        </p:txBody>
      </p:sp>
      <p:sp>
        <p:nvSpPr>
          <p:cNvPr id="6" name="Content Placeholder 2"/>
          <p:cNvSpPr>
            <a:spLocks noGrp="1"/>
          </p:cNvSpPr>
          <p:nvPr>
            <p:ph idx="16"/>
          </p:nvPr>
        </p:nvSpPr>
        <p:spPr>
          <a:xfrm>
            <a:off x="628650" y="1171575"/>
            <a:ext cx="7708106" cy="3211024"/>
          </a:xfrm>
          <a:prstGeom prst="rect">
            <a:avLst/>
          </a:prstGeom>
        </p:spPr>
        <p:txBody>
          <a:bodyPr>
            <a:normAutofit/>
          </a:bodyPr>
          <a:lstStyle>
            <a:lvl1pPr marL="228600" indent="-228600">
              <a:buClr>
                <a:srgbClr val="00539B"/>
              </a:buClr>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marL="685800" indent="-228600">
              <a:buClr>
                <a:srgbClr val="00539B"/>
              </a:buClr>
              <a:buFont typeface="Wingdings" panose="05000000000000000000" pitchFamily="2" charset="2"/>
              <a:buChar cha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Clr>
                <a:srgbClr val="00539B"/>
              </a:buClr>
              <a:buFont typeface="Wingdings" panose="05000000000000000000" pitchFamily="2" charset="2"/>
              <a:buChar char="§"/>
              <a:defRPr sz="1800">
                <a:latin typeface="Verdana" panose="020B0604030504040204" pitchFamily="34" charset="0"/>
                <a:ea typeface="Verdana" panose="020B0604030504040204" pitchFamily="34" charset="0"/>
                <a:cs typeface="Verdana" panose="020B0604030504040204" pitchFamily="34" charset="0"/>
              </a:defRPr>
            </a:lvl3pPr>
            <a:lvl4pPr marL="16002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4pPr>
            <a:lvl5pPr marL="20574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 val="8974743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Content Placeholder 2"/>
          <p:cNvSpPr>
            <a:spLocks noGrp="1"/>
          </p:cNvSpPr>
          <p:nvPr>
            <p:ph idx="1"/>
          </p:nvPr>
        </p:nvSpPr>
        <p:spPr>
          <a:xfrm>
            <a:off x="628650" y="1214438"/>
            <a:ext cx="3695700" cy="3211024"/>
          </a:xfrm>
          <a:prstGeom prst="rect">
            <a:avLst/>
          </a:prstGeom>
        </p:spPr>
        <p:txBody>
          <a:bodyPr>
            <a:normAutofit/>
          </a:bodyPr>
          <a:lstStyle>
            <a:lvl1pPr marL="228600" indent="-228600">
              <a:buClr>
                <a:srgbClr val="00539B"/>
              </a:buClr>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marL="685800" indent="-228600">
              <a:buClr>
                <a:srgbClr val="00539B"/>
              </a:buClr>
              <a:buFont typeface="Wingdings" panose="05000000000000000000" pitchFamily="2" charset="2"/>
              <a:buChar cha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Clr>
                <a:srgbClr val="00539B"/>
              </a:buClr>
              <a:buFont typeface="Wingdings" panose="05000000000000000000" pitchFamily="2" charset="2"/>
              <a:buChar char="§"/>
              <a:defRPr sz="1800">
                <a:latin typeface="Verdana" panose="020B0604030504040204" pitchFamily="34" charset="0"/>
                <a:ea typeface="Verdana" panose="020B0604030504040204" pitchFamily="34" charset="0"/>
                <a:cs typeface="Verdana" panose="020B0604030504040204" pitchFamily="34" charset="0"/>
              </a:defRPr>
            </a:lvl3pPr>
            <a:lvl4pPr marL="16002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4pPr>
            <a:lvl5pPr marL="20574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4"/>
          </p:nvPr>
        </p:nvSpPr>
        <p:spPr>
          <a:xfrm>
            <a:off x="4629150" y="1214438"/>
            <a:ext cx="3695700" cy="3211024"/>
          </a:xfrm>
          <a:prstGeom prst="rect">
            <a:avLst/>
          </a:prstGeom>
        </p:spPr>
        <p:txBody>
          <a:bodyPr>
            <a:normAutofit/>
          </a:bodyPr>
          <a:lstStyle>
            <a:lvl1pPr marL="228600" indent="-228600">
              <a:buClr>
                <a:srgbClr val="00539B"/>
              </a:buClr>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marL="685800" indent="-228600">
              <a:buClr>
                <a:srgbClr val="00539B"/>
              </a:buClr>
              <a:buFont typeface="Wingdings" panose="05000000000000000000" pitchFamily="2" charset="2"/>
              <a:buChar cha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Clr>
                <a:srgbClr val="00539B"/>
              </a:buClr>
              <a:buFont typeface="Wingdings" panose="05000000000000000000" pitchFamily="2" charset="2"/>
              <a:buChar char="§"/>
              <a:defRPr sz="1800">
                <a:latin typeface="Verdana" panose="020B0604030504040204" pitchFamily="34" charset="0"/>
                <a:ea typeface="Verdana" panose="020B0604030504040204" pitchFamily="34" charset="0"/>
                <a:cs typeface="Verdana" panose="020B0604030504040204" pitchFamily="34" charset="0"/>
              </a:defRPr>
            </a:lvl3pPr>
            <a:lvl4pPr marL="16002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4pPr>
            <a:lvl5pPr marL="20574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enter slide title</a:t>
            </a:r>
            <a:endParaRPr lang="en-US" dirty="0"/>
          </a:p>
        </p:txBody>
      </p:sp>
      <p:sp>
        <p:nvSpPr>
          <p:cNvPr id="10" name="Text Placeholder 8"/>
          <p:cNvSpPr>
            <a:spLocks noGrp="1"/>
          </p:cNvSpPr>
          <p:nvPr>
            <p:ph type="body" sz="quarter" idx="15" hasCustomPrompt="1"/>
          </p:nvPr>
        </p:nvSpPr>
        <p:spPr>
          <a:xfrm>
            <a:off x="0" y="675083"/>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smtClean="0"/>
              <a:t>Click to enter subtitle for slide</a:t>
            </a:r>
            <a:endParaRPr lang="en-US" dirty="0"/>
          </a:p>
        </p:txBody>
      </p:sp>
    </p:spTree>
    <p:extLst>
      <p:ext uri="{BB962C8B-B14F-4D97-AF65-F5344CB8AC3E}">
        <p14:creationId xmlns:p14="http://schemas.microsoft.com/office/powerpoint/2010/main" xmlns="" val="327914000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4629150" y="1214438"/>
            <a:ext cx="3695700" cy="3187578"/>
          </a:xfrm>
          <a:prstGeom prst="rect">
            <a:avLst/>
          </a:prstGeom>
        </p:spPr>
        <p:txBody>
          <a:bodyPr/>
          <a:lstStyle>
            <a:lvl1pPr marL="0" indent="0">
              <a:buNone/>
              <a:defRPr/>
            </a:lvl1pPr>
          </a:lstStyle>
          <a:p>
            <a:r>
              <a:rPr lang="en-US" smtClean="0"/>
              <a:t>Click icon to add picture</a:t>
            </a:r>
            <a:endParaRPr lang="en-US" dirty="0"/>
          </a:p>
        </p:txBody>
      </p:sp>
      <p:sp>
        <p:nvSpPr>
          <p:cNvPr id="12" name="Content Placeholder 2"/>
          <p:cNvSpPr>
            <a:spLocks noGrp="1"/>
          </p:cNvSpPr>
          <p:nvPr>
            <p:ph idx="1"/>
          </p:nvPr>
        </p:nvSpPr>
        <p:spPr>
          <a:xfrm>
            <a:off x="628650" y="1214438"/>
            <a:ext cx="3695700" cy="3187578"/>
          </a:xfrm>
          <a:prstGeom prst="rect">
            <a:avLst/>
          </a:prstGeom>
        </p:spPr>
        <p:txBody>
          <a:bodyPr>
            <a:normAutofit/>
          </a:bodyPr>
          <a:lstStyle>
            <a:lvl1pPr marL="228600" indent="-228600">
              <a:buClr>
                <a:srgbClr val="00539B"/>
              </a:buClr>
              <a:buFont typeface="Wingdings" panose="05000000000000000000" pitchFamily="2" charset="2"/>
              <a:buChar char="§"/>
              <a:defRPr sz="2400">
                <a:latin typeface="Verdana" panose="020B0604030504040204" pitchFamily="34" charset="0"/>
                <a:ea typeface="Verdana" panose="020B0604030504040204" pitchFamily="34" charset="0"/>
                <a:cs typeface="Verdana" panose="020B0604030504040204" pitchFamily="34" charset="0"/>
              </a:defRPr>
            </a:lvl1pPr>
            <a:lvl2pPr marL="685800" indent="-228600">
              <a:buClr>
                <a:srgbClr val="00539B"/>
              </a:buClr>
              <a:buFont typeface="Wingdings" panose="05000000000000000000" pitchFamily="2" charset="2"/>
              <a:buChar char="§"/>
              <a:defRPr sz="2000">
                <a:latin typeface="Verdana" panose="020B0604030504040204" pitchFamily="34" charset="0"/>
                <a:ea typeface="Verdana" panose="020B0604030504040204" pitchFamily="34" charset="0"/>
                <a:cs typeface="Verdana" panose="020B0604030504040204" pitchFamily="34" charset="0"/>
              </a:defRPr>
            </a:lvl2pPr>
            <a:lvl3pPr marL="1143000" indent="-228600">
              <a:buClr>
                <a:srgbClr val="00539B"/>
              </a:buClr>
              <a:buFont typeface="Wingdings" panose="05000000000000000000" pitchFamily="2" charset="2"/>
              <a:buChar char="§"/>
              <a:defRPr sz="1800">
                <a:latin typeface="Verdana" panose="020B0604030504040204" pitchFamily="34" charset="0"/>
                <a:ea typeface="Verdana" panose="020B0604030504040204" pitchFamily="34" charset="0"/>
                <a:cs typeface="Verdana" panose="020B0604030504040204" pitchFamily="34" charset="0"/>
              </a:defRPr>
            </a:lvl3pPr>
            <a:lvl4pPr marL="16002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4pPr>
            <a:lvl5pPr marL="2057400" indent="-228600">
              <a:buClr>
                <a:srgbClr val="00539B"/>
              </a:buClr>
              <a:buFont typeface="Wingdings" panose="05000000000000000000" pitchFamily="2" charset="2"/>
              <a:buChar cha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enter slide title</a:t>
            </a:r>
            <a:endParaRPr lang="en-US" dirty="0"/>
          </a:p>
        </p:txBody>
      </p:sp>
      <p:sp>
        <p:nvSpPr>
          <p:cNvPr id="10" name="Text Placeholder 8"/>
          <p:cNvSpPr>
            <a:spLocks noGrp="1"/>
          </p:cNvSpPr>
          <p:nvPr>
            <p:ph type="body" sz="quarter" idx="14" hasCustomPrompt="1"/>
          </p:nvPr>
        </p:nvSpPr>
        <p:spPr>
          <a:xfrm>
            <a:off x="0" y="675083"/>
            <a:ext cx="8324850" cy="275036"/>
          </a:xfrm>
          <a:prstGeom prst="rect">
            <a:avLst/>
          </a:prstGeom>
        </p:spPr>
        <p:txBody>
          <a:bodyPr lIns="137160"/>
          <a:lstStyle>
            <a:lvl2pPr marL="457200" indent="0">
              <a:buNone/>
              <a:defRPr sz="2000" b="1" i="1">
                <a:solidFill>
                  <a:srgbClr val="00539B"/>
                </a:solidFill>
                <a:latin typeface="Georgia" panose="02040502050405020303" pitchFamily="18" charset="0"/>
              </a:defRPr>
            </a:lvl2pPr>
          </a:lstStyle>
          <a:p>
            <a:pPr lvl="1"/>
            <a:r>
              <a:rPr lang="en-US" dirty="0" smtClean="0"/>
              <a:t>Click to enter subtitle for slide</a:t>
            </a:r>
            <a:endParaRPr lang="en-US" dirty="0"/>
          </a:p>
        </p:txBody>
      </p:sp>
    </p:spTree>
    <p:extLst>
      <p:ext uri="{BB962C8B-B14F-4D97-AF65-F5344CB8AC3E}">
        <p14:creationId xmlns:p14="http://schemas.microsoft.com/office/powerpoint/2010/main" xmlns="" val="4862060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628650" y="1214438"/>
            <a:ext cx="7696200" cy="3216886"/>
          </a:xfrm>
          <a:prstGeom prst="rect">
            <a:avLst/>
          </a:prstGeom>
        </p:spPr>
        <p:txBody>
          <a:bodyPr/>
          <a:lstStyle>
            <a:lvl1pPr marL="0" indent="0">
              <a:buNone/>
              <a:defRPr/>
            </a:lvl1pPr>
          </a:lstStyle>
          <a:p>
            <a:r>
              <a:rPr lang="en-US" smtClean="0"/>
              <a:t>Click icon to add picture</a:t>
            </a:r>
            <a:endParaRPr lang="en-US" dirty="0"/>
          </a:p>
        </p:txBody>
      </p:sp>
      <p:sp>
        <p:nvSpPr>
          <p:cNvPr id="5"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F2652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enter slide title</a:t>
            </a:r>
            <a:endParaRPr lang="en-US" dirty="0"/>
          </a:p>
        </p:txBody>
      </p:sp>
      <p:sp>
        <p:nvSpPr>
          <p:cNvPr id="6" name="Text Placeholder 8"/>
          <p:cNvSpPr>
            <a:spLocks noGrp="1"/>
          </p:cNvSpPr>
          <p:nvPr>
            <p:ph type="body" sz="quarter" idx="14" hasCustomPrompt="1"/>
          </p:nvPr>
        </p:nvSpPr>
        <p:spPr>
          <a:xfrm>
            <a:off x="0" y="675083"/>
            <a:ext cx="8324850" cy="275036"/>
          </a:xfrm>
          <a:prstGeom prst="rect">
            <a:avLst/>
          </a:prstGeom>
        </p:spPr>
        <p:txBody>
          <a:bodyPr lIns="137160"/>
          <a:lstStyle>
            <a:lvl2pPr marL="457200" indent="0">
              <a:buNone/>
              <a:defRPr sz="2000" b="1" i="1">
                <a:solidFill>
                  <a:srgbClr val="00539B"/>
                </a:solidFill>
                <a:latin typeface="Georgia" panose="02040502050405020303" pitchFamily="18" charset="0"/>
              </a:defRPr>
            </a:lvl2pPr>
          </a:lstStyle>
          <a:p>
            <a:pPr lvl="1"/>
            <a:r>
              <a:rPr lang="en-US" dirty="0" smtClean="0"/>
              <a:t>Click to enter subtitle for slide</a:t>
            </a:r>
            <a:endParaRPr lang="en-US" dirty="0"/>
          </a:p>
        </p:txBody>
      </p:sp>
    </p:spTree>
    <p:extLst>
      <p:ext uri="{BB962C8B-B14F-4D97-AF65-F5344CB8AC3E}">
        <p14:creationId xmlns:p14="http://schemas.microsoft.com/office/powerpoint/2010/main" xmlns="" val="209528935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Subtitle 2"/>
          <p:cNvSpPr>
            <a:spLocks noGrp="1"/>
          </p:cNvSpPr>
          <p:nvPr>
            <p:ph type="subTitle" idx="13" hasCustomPrompt="1"/>
          </p:nvPr>
        </p:nvSpPr>
        <p:spPr>
          <a:xfrm>
            <a:off x="0" y="230980"/>
            <a:ext cx="8324850" cy="366713"/>
          </a:xfrm>
          <a:prstGeom prst="rect">
            <a:avLst/>
          </a:prstGeom>
        </p:spPr>
        <p:txBody>
          <a:bodyPr lIns="548640" rIns="182880">
            <a:noAutofit/>
          </a:bodyPr>
          <a:lstStyle>
            <a:lvl1pPr marL="0" indent="0" algn="l">
              <a:buNone/>
              <a:defRPr sz="3600" b="1" baseline="0">
                <a:solidFill>
                  <a:srgbClr val="C97742"/>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enter slide title</a:t>
            </a:r>
            <a:endParaRPr lang="en-US" dirty="0"/>
          </a:p>
        </p:txBody>
      </p:sp>
      <p:sp>
        <p:nvSpPr>
          <p:cNvPr id="8" name="Text Placeholder 8"/>
          <p:cNvSpPr>
            <a:spLocks noGrp="1"/>
          </p:cNvSpPr>
          <p:nvPr>
            <p:ph type="body" sz="quarter" idx="14" hasCustomPrompt="1"/>
          </p:nvPr>
        </p:nvSpPr>
        <p:spPr>
          <a:xfrm>
            <a:off x="0" y="675083"/>
            <a:ext cx="8324850" cy="275036"/>
          </a:xfrm>
          <a:prstGeom prst="rect">
            <a:avLst/>
          </a:prstGeom>
        </p:spPr>
        <p:txBody>
          <a:bodyPr lIns="137160"/>
          <a:lstStyle>
            <a:lvl2pPr marL="457200" indent="0">
              <a:buNone/>
              <a:defRPr sz="2000" b="1" i="1">
                <a:solidFill>
                  <a:srgbClr val="D89A73"/>
                </a:solidFill>
                <a:latin typeface="Georgia" panose="02040502050405020303" pitchFamily="18" charset="0"/>
              </a:defRPr>
            </a:lvl2pPr>
          </a:lstStyle>
          <a:p>
            <a:pPr lvl="1"/>
            <a:r>
              <a:rPr lang="en-US" dirty="0" smtClean="0"/>
              <a:t>Click to enter subtitle for slide</a:t>
            </a:r>
            <a:endParaRPr lang="en-US" dirty="0"/>
          </a:p>
        </p:txBody>
      </p:sp>
    </p:spTree>
    <p:extLst>
      <p:ext uri="{BB962C8B-B14F-4D97-AF65-F5344CB8AC3E}">
        <p14:creationId xmlns:p14="http://schemas.microsoft.com/office/powerpoint/2010/main" xmlns="" val="26529173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736148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9"/>
          <a:srcRect/>
          <a:stretch>
            <a:fillRect/>
          </a:stretch>
        </p:blipFill>
        <p:spPr bwMode="auto">
          <a:xfrm>
            <a:off x="8931554" y="0"/>
            <a:ext cx="212446" cy="5143500"/>
          </a:xfrm>
          <a:prstGeom prst="rect">
            <a:avLst/>
          </a:prstGeom>
          <a:noFill/>
          <a:ln w="9525">
            <a:noFill/>
            <a:miter lim="800000"/>
            <a:headEnd/>
            <a:tailEnd/>
          </a:ln>
          <a:effectLst/>
        </p:spPr>
      </p:pic>
      <p:pic>
        <p:nvPicPr>
          <p:cNvPr id="1027" name="Picture 3"/>
          <p:cNvPicPr>
            <a:picLocks noChangeAspect="1" noChangeArrowheads="1"/>
          </p:cNvPicPr>
          <p:nvPr userDrawn="1"/>
        </p:nvPicPr>
        <p:blipFill>
          <a:blip r:embed="rId10"/>
          <a:srcRect/>
          <a:stretch>
            <a:fillRect/>
          </a:stretch>
        </p:blipFill>
        <p:spPr bwMode="auto">
          <a:xfrm>
            <a:off x="7700963" y="4660000"/>
            <a:ext cx="1207294" cy="454923"/>
          </a:xfrm>
          <a:prstGeom prst="rect">
            <a:avLst/>
          </a:prstGeom>
          <a:noFill/>
          <a:ln w="9525">
            <a:noFill/>
            <a:miter lim="800000"/>
            <a:headEnd/>
            <a:tailEnd/>
          </a:ln>
          <a:effectLst/>
        </p:spPr>
      </p:pic>
    </p:spTree>
    <p:extLst>
      <p:ext uri="{BB962C8B-B14F-4D97-AF65-F5344CB8AC3E}">
        <p14:creationId xmlns:p14="http://schemas.microsoft.com/office/powerpoint/2010/main" xmlns="" val="4715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8" r:id="rId4"/>
    <p:sldLayoutId id="2147483669" r:id="rId5"/>
    <p:sldLayoutId id="2147483666" r:id="rId6"/>
    <p:sldLayoutId id="2147483667"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faculty.marshall.usc.edu/gareth-james/ISL/"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duotone>
              <a:schemeClr val="accent3">
                <a:shade val="45000"/>
                <a:satMod val="135000"/>
              </a:schemeClr>
              <a:prstClr val="white"/>
            </a:duotone>
          </a:blip>
          <a:srcRect/>
          <a:stretch>
            <a:fillRect/>
          </a:stretch>
        </p:blipFill>
        <p:spPr bwMode="auto">
          <a:xfrm>
            <a:off x="0" y="0"/>
            <a:ext cx="8929688" cy="5143500"/>
          </a:xfrm>
          <a:prstGeom prst="rect">
            <a:avLst/>
          </a:prstGeom>
          <a:noFill/>
          <a:ln w="9525">
            <a:noFill/>
            <a:miter lim="800000"/>
            <a:headEnd/>
            <a:tailEnd/>
          </a:ln>
          <a:effectLst>
            <a:outerShdw blurRad="50800" dist="50800" sx="1000" sy="1000" algn="ctr" rotWithShape="0">
              <a:srgbClr val="000000"/>
            </a:outerShdw>
          </a:effectLst>
        </p:spPr>
      </p:pic>
      <p:sp>
        <p:nvSpPr>
          <p:cNvPr id="2" name="Title 1"/>
          <p:cNvSpPr>
            <a:spLocks noGrp="1"/>
          </p:cNvSpPr>
          <p:nvPr>
            <p:ph type="ctrTitle"/>
          </p:nvPr>
        </p:nvSpPr>
        <p:spPr>
          <a:xfrm>
            <a:off x="0" y="2044475"/>
            <a:ext cx="8929688" cy="1491680"/>
          </a:xfrm>
          <a:solidFill>
            <a:schemeClr val="bg1">
              <a:alpha val="48000"/>
            </a:schemeClr>
          </a:solidFill>
        </p:spPr>
        <p:txBody>
          <a:bodyPr>
            <a:normAutofit fontScale="90000"/>
          </a:bodyPr>
          <a:lstStyle/>
          <a:p>
            <a:pPr algn="ctr"/>
            <a:r>
              <a:rPr lang="en-US" dirty="0" smtClean="0"/>
              <a:t>Machine Learning </a:t>
            </a:r>
            <a:br>
              <a:rPr lang="en-US" dirty="0" smtClean="0"/>
            </a:br>
            <a:r>
              <a:rPr lang="en-US" dirty="0" smtClean="0"/>
              <a:t>Boot camp (2)</a:t>
            </a:r>
            <a:endParaRPr lang="en-US" dirty="0"/>
          </a:p>
        </p:txBody>
      </p:sp>
      <p:sp>
        <p:nvSpPr>
          <p:cNvPr id="3" name="Subtitle 2"/>
          <p:cNvSpPr>
            <a:spLocks noGrp="1"/>
          </p:cNvSpPr>
          <p:nvPr>
            <p:ph type="subTitle" idx="1"/>
          </p:nvPr>
        </p:nvSpPr>
        <p:spPr>
          <a:xfrm>
            <a:off x="0" y="3864771"/>
            <a:ext cx="8929688" cy="300037"/>
          </a:xfrm>
          <a:solidFill>
            <a:schemeClr val="bg1"/>
          </a:solidFill>
        </p:spPr>
        <p:txBody>
          <a:bodyPr>
            <a:normAutofit/>
          </a:bodyPr>
          <a:lstStyle/>
          <a:p>
            <a:pPr algn="ctr"/>
            <a:r>
              <a:rPr lang="en-US" dirty="0" smtClean="0"/>
              <a:t>Introduction to Data Science</a:t>
            </a:r>
            <a:endParaRPr lang="en-US" dirty="0"/>
          </a:p>
        </p:txBody>
      </p:sp>
      <p:pic>
        <p:nvPicPr>
          <p:cNvPr id="9" name="Picture 3"/>
          <p:cNvPicPr>
            <a:picLocks noChangeAspect="1" noChangeArrowheads="1"/>
          </p:cNvPicPr>
          <p:nvPr/>
        </p:nvPicPr>
        <p:blipFill>
          <a:blip r:embed="rId3"/>
          <a:srcRect/>
          <a:stretch>
            <a:fillRect/>
          </a:stretch>
        </p:blipFill>
        <p:spPr bwMode="auto">
          <a:xfrm>
            <a:off x="7108031" y="169274"/>
            <a:ext cx="1693070" cy="6379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Supervised vs. Unsupervised</a:t>
            </a:r>
            <a:endParaRPr lang="en-US" dirty="0"/>
          </a:p>
        </p:txBody>
      </p:sp>
      <p:pic>
        <p:nvPicPr>
          <p:cNvPr id="230402" name="Picture 2" descr="Machine Learning in MATLAB - MATLAB &amp; Simulink"/>
          <p:cNvPicPr>
            <a:picLocks noChangeAspect="1" noChangeArrowheads="1"/>
          </p:cNvPicPr>
          <p:nvPr/>
        </p:nvPicPr>
        <p:blipFill>
          <a:blip r:embed="rId2"/>
          <a:srcRect/>
          <a:stretch>
            <a:fillRect/>
          </a:stretch>
        </p:blipFill>
        <p:spPr bwMode="auto">
          <a:xfrm>
            <a:off x="291305" y="1014411"/>
            <a:ext cx="8058723" cy="3414713"/>
          </a:xfrm>
          <a:prstGeom prst="rect">
            <a:avLst/>
          </a:prstGeom>
          <a:noFill/>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smtClean="0"/>
              <a:t>Which </a:t>
            </a:r>
            <a:r>
              <a:rPr lang="en-US" dirty="0" err="1" smtClean="0"/>
              <a:t>Dendrogram</a:t>
            </a:r>
            <a:r>
              <a:rPr lang="en-US" dirty="0" smtClean="0"/>
              <a:t>?</a:t>
            </a:r>
            <a:endParaRPr lang="en-US" dirty="0"/>
          </a:p>
        </p:txBody>
      </p:sp>
      <p:pic>
        <p:nvPicPr>
          <p:cNvPr id="109571" name="Picture 3"/>
          <p:cNvPicPr>
            <a:picLocks noChangeAspect="1" noChangeArrowheads="1"/>
          </p:cNvPicPr>
          <p:nvPr/>
        </p:nvPicPr>
        <p:blipFill>
          <a:blip r:embed="rId2"/>
          <a:srcRect/>
          <a:stretch>
            <a:fillRect/>
          </a:stretch>
        </p:blipFill>
        <p:spPr bwMode="auto">
          <a:xfrm>
            <a:off x="0" y="1014413"/>
            <a:ext cx="4495801" cy="2262128"/>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4286250" y="2805324"/>
            <a:ext cx="4631530" cy="2338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smtClean="0"/>
              <a:t>Summary</a:t>
            </a:r>
            <a:endParaRPr lang="en-US" dirty="0"/>
          </a:p>
        </p:txBody>
      </p:sp>
      <p:sp>
        <p:nvSpPr>
          <p:cNvPr id="2" name="Content Placeholder 1"/>
          <p:cNvSpPr>
            <a:spLocks noGrp="1"/>
          </p:cNvSpPr>
          <p:nvPr>
            <p:ph idx="4294967295"/>
          </p:nvPr>
        </p:nvSpPr>
        <p:spPr>
          <a:xfrm>
            <a:off x="542925" y="907256"/>
            <a:ext cx="8280062" cy="4160857"/>
          </a:xfrm>
          <a:prstGeom prst="rect">
            <a:avLst/>
          </a:prstGeom>
        </p:spPr>
        <p:txBody>
          <a:bodyPr/>
          <a:lstStyle/>
          <a:p>
            <a:r>
              <a:rPr lang="en-US" sz="2000" dirty="0" smtClean="0"/>
              <a:t>What is data science?</a:t>
            </a:r>
            <a:endParaRPr lang="en-IN" sz="2000" dirty="0" smtClean="0"/>
          </a:p>
          <a:p>
            <a:r>
              <a:rPr lang="en-IN" sz="2000" dirty="0" smtClean="0"/>
              <a:t>Data types – Vectors, matrices and data frames</a:t>
            </a:r>
          </a:p>
          <a:p>
            <a:r>
              <a:rPr lang="en-US" sz="2000" dirty="0" smtClean="0"/>
              <a:t>Programming in R</a:t>
            </a:r>
          </a:p>
          <a:p>
            <a:r>
              <a:rPr lang="en-US" sz="2000" dirty="0" smtClean="0"/>
              <a:t>R Packages: </a:t>
            </a:r>
          </a:p>
          <a:p>
            <a:pPr lvl="1"/>
            <a:r>
              <a:rPr lang="en-US" sz="1600" dirty="0" err="1" smtClean="0"/>
              <a:t>Dplyr</a:t>
            </a:r>
            <a:r>
              <a:rPr lang="en-US" sz="1600" dirty="0" smtClean="0"/>
              <a:t> for </a:t>
            </a:r>
            <a:r>
              <a:rPr lang="en-US" sz="1600" b="1" dirty="0" smtClean="0"/>
              <a:t>data manipulation</a:t>
            </a:r>
          </a:p>
          <a:p>
            <a:pPr lvl="1"/>
            <a:r>
              <a:rPr lang="en-US" sz="1600" dirty="0" err="1" smtClean="0"/>
              <a:t>Tidyr</a:t>
            </a:r>
            <a:r>
              <a:rPr lang="en-US" sz="1600" dirty="0" smtClean="0"/>
              <a:t> for </a:t>
            </a:r>
            <a:r>
              <a:rPr lang="en-US" sz="1600" b="1" dirty="0" smtClean="0"/>
              <a:t>data cleaning</a:t>
            </a:r>
          </a:p>
          <a:p>
            <a:pPr lvl="1"/>
            <a:r>
              <a:rPr lang="en-US" sz="1600" dirty="0" smtClean="0"/>
              <a:t>Ggplot2 and </a:t>
            </a:r>
            <a:r>
              <a:rPr lang="en-US" sz="1600" dirty="0" err="1" smtClean="0"/>
              <a:t>Plotly</a:t>
            </a:r>
            <a:r>
              <a:rPr lang="en-US" sz="1600" dirty="0" smtClean="0"/>
              <a:t> for </a:t>
            </a:r>
            <a:r>
              <a:rPr lang="en-US" sz="1600" b="1" dirty="0" smtClean="0"/>
              <a:t>data visualization</a:t>
            </a:r>
          </a:p>
          <a:p>
            <a:r>
              <a:rPr lang="en-US" sz="2000" dirty="0" smtClean="0"/>
              <a:t>What is machine learning?</a:t>
            </a:r>
          </a:p>
          <a:p>
            <a:r>
              <a:rPr lang="en-US" sz="2000" dirty="0" smtClean="0"/>
              <a:t>Regression problem – linear regression, regression trees</a:t>
            </a:r>
          </a:p>
          <a:p>
            <a:r>
              <a:rPr lang="en-US" sz="2000" dirty="0" smtClean="0"/>
              <a:t>Classification problem – KNN classifier, classification trees</a:t>
            </a:r>
          </a:p>
          <a:p>
            <a:r>
              <a:rPr lang="en-US" sz="2000" dirty="0" smtClean="0"/>
              <a:t>Unsupervised learning – K-Means and hierarchical clustering</a:t>
            </a:r>
            <a:endParaRPr lang="en-US" sz="20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406" y="1193007"/>
            <a:ext cx="7164451" cy="1568137"/>
          </a:xfrm>
        </p:spPr>
        <p:txBody>
          <a:bodyPr>
            <a:normAutofit fontScale="90000"/>
          </a:bodyPr>
          <a:lstStyle/>
          <a:p>
            <a:r>
              <a:rPr lang="en-US" dirty="0" smtClean="0"/>
              <a:t>Reinforcement Learning</a:t>
            </a: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smtClean="0"/>
              <a:t>Neural Networks</a:t>
            </a:r>
            <a:endParaRPr lang="en-US" dirty="0"/>
          </a:p>
        </p:txBody>
      </p:sp>
      <p:sp>
        <p:nvSpPr>
          <p:cNvPr id="2" name="Content Placeholder 1"/>
          <p:cNvSpPr>
            <a:spLocks noGrp="1"/>
          </p:cNvSpPr>
          <p:nvPr>
            <p:ph idx="4294967295"/>
          </p:nvPr>
        </p:nvSpPr>
        <p:spPr>
          <a:xfrm>
            <a:off x="542925" y="985838"/>
            <a:ext cx="8280062" cy="4082275"/>
          </a:xfrm>
          <a:prstGeom prst="rect">
            <a:avLst/>
          </a:prstGeom>
        </p:spPr>
        <p:txBody>
          <a:bodyPr/>
          <a:lstStyle/>
          <a:p>
            <a:r>
              <a:rPr lang="en-US" sz="2000" dirty="0" smtClean="0"/>
              <a:t>Neural networks are modeled after biological neural networks and attempt to allow computers to learn in a similar manner to humans - reinforcement learning. </a:t>
            </a:r>
          </a:p>
          <a:p>
            <a:r>
              <a:rPr lang="en-US" sz="2000" dirty="0" smtClean="0"/>
              <a:t>The human brain has interconnected neurons with dendrites that receive inputs, and then based on those inputs, produce an electrical signal output through the axon.</a:t>
            </a:r>
          </a:p>
        </p:txBody>
      </p:sp>
      <p:pic>
        <p:nvPicPr>
          <p:cNvPr id="110594" name="Picture 2"/>
          <p:cNvPicPr>
            <a:picLocks noChangeAspect="1" noChangeArrowheads="1"/>
          </p:cNvPicPr>
          <p:nvPr/>
        </p:nvPicPr>
        <p:blipFill>
          <a:blip r:embed="rId2"/>
          <a:srcRect/>
          <a:stretch>
            <a:fillRect/>
          </a:stretch>
        </p:blipFill>
        <p:spPr bwMode="auto">
          <a:xfrm>
            <a:off x="3443288" y="2695575"/>
            <a:ext cx="5457825" cy="2447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err="1" smtClean="0"/>
              <a:t>Perceptron</a:t>
            </a:r>
            <a:endParaRPr lang="en-US" dirty="0"/>
          </a:p>
        </p:txBody>
      </p:sp>
      <p:sp>
        <p:nvSpPr>
          <p:cNvPr id="2" name="Content Placeholder 1"/>
          <p:cNvSpPr>
            <a:spLocks noGrp="1"/>
          </p:cNvSpPr>
          <p:nvPr>
            <p:ph idx="4294967295"/>
          </p:nvPr>
        </p:nvSpPr>
        <p:spPr>
          <a:xfrm>
            <a:off x="542925" y="985838"/>
            <a:ext cx="8280062" cy="4082275"/>
          </a:xfrm>
          <a:prstGeom prst="rect">
            <a:avLst/>
          </a:prstGeom>
        </p:spPr>
        <p:txBody>
          <a:bodyPr/>
          <a:lstStyle/>
          <a:p>
            <a:r>
              <a:rPr lang="en-US" sz="2000" dirty="0" smtClean="0"/>
              <a:t>Let’s start by looking at the simplest Neural network possible - the </a:t>
            </a:r>
            <a:r>
              <a:rPr lang="en-US" sz="2000" dirty="0" err="1" smtClean="0"/>
              <a:t>perceptron</a:t>
            </a:r>
            <a:r>
              <a:rPr lang="en-US" sz="2000" dirty="0" smtClean="0"/>
              <a:t>.</a:t>
            </a:r>
          </a:p>
          <a:p>
            <a:pPr lvl="1"/>
            <a:r>
              <a:rPr lang="en-US" sz="1600" dirty="0" smtClean="0"/>
              <a:t>A </a:t>
            </a:r>
            <a:r>
              <a:rPr lang="en-US" sz="1600" dirty="0" err="1" smtClean="0"/>
              <a:t>perceptron</a:t>
            </a:r>
            <a:r>
              <a:rPr lang="en-US" sz="1600" dirty="0" smtClean="0"/>
              <a:t> consists of one or more inputs, a processor, and a single output. </a:t>
            </a:r>
          </a:p>
          <a:p>
            <a:pPr lvl="1"/>
            <a:r>
              <a:rPr lang="en-US" sz="1600" dirty="0" smtClean="0"/>
              <a:t>Each input that is sent into the neuron must first be weighted, i.e. multiplied by some value.</a:t>
            </a:r>
          </a:p>
          <a:p>
            <a:pPr lvl="1"/>
            <a:r>
              <a:rPr lang="en-US" sz="1600" dirty="0" smtClean="0"/>
              <a:t>The output of a </a:t>
            </a:r>
            <a:r>
              <a:rPr lang="en-US" sz="1600" dirty="0" err="1" smtClean="0"/>
              <a:t>perceptron</a:t>
            </a:r>
            <a:r>
              <a:rPr lang="en-US" sz="1600" dirty="0" smtClean="0"/>
              <a:t> is generated by passing that sum through an activation function  (Logistic, Trigonometric, Step, etc…). In the case of a simple binary output, the activation function is what tells the </a:t>
            </a:r>
            <a:r>
              <a:rPr lang="en-US" sz="1600" dirty="0" err="1" smtClean="0"/>
              <a:t>perceptron</a:t>
            </a:r>
            <a:r>
              <a:rPr lang="en-US" sz="1600" dirty="0" smtClean="0"/>
              <a:t> whether to “fire” or not.</a:t>
            </a:r>
          </a:p>
        </p:txBody>
      </p:sp>
      <p:pic>
        <p:nvPicPr>
          <p:cNvPr id="111619" name="Picture 3"/>
          <p:cNvPicPr>
            <a:picLocks noChangeAspect="1" noChangeArrowheads="1"/>
          </p:cNvPicPr>
          <p:nvPr/>
        </p:nvPicPr>
        <p:blipFill>
          <a:blip r:embed="rId2"/>
          <a:srcRect/>
          <a:stretch>
            <a:fillRect/>
          </a:stretch>
        </p:blipFill>
        <p:spPr bwMode="auto">
          <a:xfrm>
            <a:off x="2807494" y="3660736"/>
            <a:ext cx="6062663" cy="14827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err="1" smtClean="0"/>
              <a:t>Perceptron</a:t>
            </a:r>
            <a:endParaRPr lang="en-US" dirty="0"/>
          </a:p>
        </p:txBody>
      </p:sp>
      <p:sp>
        <p:nvSpPr>
          <p:cNvPr id="2" name="Content Placeholder 1"/>
          <p:cNvSpPr>
            <a:spLocks noGrp="1"/>
          </p:cNvSpPr>
          <p:nvPr>
            <p:ph idx="4294967295"/>
          </p:nvPr>
        </p:nvSpPr>
        <p:spPr>
          <a:xfrm>
            <a:off x="542925" y="985838"/>
            <a:ext cx="8280062" cy="4082275"/>
          </a:xfrm>
          <a:prstGeom prst="rect">
            <a:avLst/>
          </a:prstGeom>
        </p:spPr>
        <p:txBody>
          <a:bodyPr/>
          <a:lstStyle/>
          <a:p>
            <a:r>
              <a:rPr lang="en-US" sz="2000" dirty="0" smtClean="0"/>
              <a:t>To actually train the </a:t>
            </a:r>
            <a:r>
              <a:rPr lang="en-US" sz="2000" dirty="0" err="1" smtClean="0"/>
              <a:t>perceptron</a:t>
            </a:r>
            <a:r>
              <a:rPr lang="en-US" sz="2000" dirty="0" smtClean="0"/>
              <a:t> we use the following steps: </a:t>
            </a:r>
          </a:p>
          <a:p>
            <a:pPr lvl="1"/>
            <a:r>
              <a:rPr lang="en-US" sz="1600" dirty="0" smtClean="0"/>
              <a:t>Provide the </a:t>
            </a:r>
            <a:r>
              <a:rPr lang="en-US" sz="1600" dirty="0" err="1" smtClean="0"/>
              <a:t>perceptron</a:t>
            </a:r>
            <a:r>
              <a:rPr lang="en-US" sz="1600" dirty="0" smtClean="0"/>
              <a:t> with inputs for which there is a known answer. </a:t>
            </a:r>
          </a:p>
          <a:p>
            <a:pPr lvl="1"/>
            <a:r>
              <a:rPr lang="en-US" sz="1600" dirty="0" smtClean="0"/>
              <a:t>Ask the </a:t>
            </a:r>
            <a:r>
              <a:rPr lang="en-US" sz="1600" dirty="0" err="1" smtClean="0"/>
              <a:t>perceptron</a:t>
            </a:r>
            <a:r>
              <a:rPr lang="en-US" sz="1600" dirty="0" smtClean="0"/>
              <a:t> to guess an answer. </a:t>
            </a:r>
          </a:p>
          <a:p>
            <a:pPr lvl="1"/>
            <a:r>
              <a:rPr lang="en-US" sz="1600" dirty="0" smtClean="0"/>
              <a:t>Compute the error. (How far off from the correct answer?) </a:t>
            </a:r>
          </a:p>
          <a:p>
            <a:pPr lvl="1"/>
            <a:r>
              <a:rPr lang="en-US" sz="1600" dirty="0" smtClean="0"/>
              <a:t>Adjust all the weights according to the error. </a:t>
            </a:r>
          </a:p>
          <a:p>
            <a:pPr lvl="1"/>
            <a:r>
              <a:rPr lang="en-US" sz="1600" dirty="0" smtClean="0"/>
              <a:t>Return to Step 1 and repeat!</a:t>
            </a:r>
            <a:endParaRPr lang="en-US" sz="1200" dirty="0" smtClean="0"/>
          </a:p>
          <a:p>
            <a:r>
              <a:rPr lang="en-US" sz="2000" dirty="0" smtClean="0"/>
              <a:t>We repeat this until we reach an error we are satisfied with (we set this before hand).</a:t>
            </a:r>
          </a:p>
          <a:p>
            <a:r>
              <a:rPr lang="en-US" sz="2000" dirty="0" smtClean="0"/>
              <a:t>That is how a single </a:t>
            </a:r>
            <a:r>
              <a:rPr lang="en-US" sz="2000" dirty="0" err="1" smtClean="0"/>
              <a:t>perceptron</a:t>
            </a:r>
            <a:r>
              <a:rPr lang="en-US" sz="2000" dirty="0" smtClean="0"/>
              <a:t> would work. Now, to create a neural network all you have to do is link many </a:t>
            </a:r>
            <a:r>
              <a:rPr lang="en-US" sz="2000" dirty="0" err="1" smtClean="0"/>
              <a:t>perceptrons</a:t>
            </a:r>
            <a:r>
              <a:rPr lang="en-US" sz="2000" dirty="0" smtClean="0"/>
              <a:t> together in layers!</a:t>
            </a:r>
            <a:endParaRPr lang="en-US" sz="1200" dirty="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smtClean="0"/>
              <a:t>Neural Networks</a:t>
            </a:r>
            <a:endParaRPr lang="en-US" dirty="0"/>
          </a:p>
        </p:txBody>
      </p:sp>
      <p:sp>
        <p:nvSpPr>
          <p:cNvPr id="2" name="Content Placeholder 1"/>
          <p:cNvSpPr>
            <a:spLocks noGrp="1"/>
          </p:cNvSpPr>
          <p:nvPr>
            <p:ph idx="4294967295"/>
          </p:nvPr>
        </p:nvSpPr>
        <p:spPr>
          <a:xfrm>
            <a:off x="542925" y="985838"/>
            <a:ext cx="4279106" cy="4082275"/>
          </a:xfrm>
          <a:prstGeom prst="rect">
            <a:avLst/>
          </a:prstGeom>
        </p:spPr>
        <p:txBody>
          <a:bodyPr/>
          <a:lstStyle/>
          <a:p>
            <a:r>
              <a:rPr lang="en-US" sz="2000" dirty="0" smtClean="0"/>
              <a:t>You’ll have an input layer and an output layer. </a:t>
            </a:r>
          </a:p>
          <a:p>
            <a:r>
              <a:rPr lang="en-US" sz="2000" dirty="0" smtClean="0"/>
              <a:t>Any layers in between are known as hidden layers, because you don’t directly “see” anything but the input or output.</a:t>
            </a:r>
          </a:p>
        </p:txBody>
      </p:sp>
      <p:pic>
        <p:nvPicPr>
          <p:cNvPr id="112642" name="Picture 2"/>
          <p:cNvPicPr>
            <a:picLocks noChangeAspect="1" noChangeArrowheads="1"/>
          </p:cNvPicPr>
          <p:nvPr/>
        </p:nvPicPr>
        <p:blipFill>
          <a:blip r:embed="rId2"/>
          <a:srcRect/>
          <a:stretch>
            <a:fillRect/>
          </a:stretch>
        </p:blipFill>
        <p:spPr bwMode="auto">
          <a:xfrm>
            <a:off x="5029201" y="708175"/>
            <a:ext cx="3862388" cy="4435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smtClean="0"/>
              <a:t>Neural Networks</a:t>
            </a:r>
            <a:endParaRPr lang="en-US" dirty="0"/>
          </a:p>
        </p:txBody>
      </p:sp>
      <p:sp>
        <p:nvSpPr>
          <p:cNvPr id="2" name="Content Placeholder 1"/>
          <p:cNvSpPr>
            <a:spLocks noGrp="1"/>
          </p:cNvSpPr>
          <p:nvPr>
            <p:ph idx="4294967295"/>
          </p:nvPr>
        </p:nvSpPr>
        <p:spPr>
          <a:xfrm>
            <a:off x="542924" y="985838"/>
            <a:ext cx="8251031" cy="4082275"/>
          </a:xfrm>
          <a:prstGeom prst="rect">
            <a:avLst/>
          </a:prstGeom>
        </p:spPr>
        <p:txBody>
          <a:bodyPr/>
          <a:lstStyle/>
          <a:p>
            <a:r>
              <a:rPr lang="en-US" sz="2000" dirty="0" smtClean="0"/>
              <a:t>You may have heard of the term </a:t>
            </a:r>
            <a:r>
              <a:rPr lang="en-US" sz="2000" b="1" dirty="0" smtClean="0"/>
              <a:t>Deep Learning</a:t>
            </a:r>
            <a:r>
              <a:rPr lang="en-US" sz="2000" dirty="0" smtClean="0"/>
              <a:t>. That’s just a Neural Network with many hidden layers, causing it to be “deep”. For example, Microsoft’s state of the art vision recognition uses 152 layers.</a:t>
            </a:r>
          </a:p>
        </p:txBody>
      </p:sp>
      <p:pic>
        <p:nvPicPr>
          <p:cNvPr id="113666" name="Picture 2"/>
          <p:cNvPicPr>
            <a:picLocks noChangeAspect="1" noChangeArrowheads="1"/>
          </p:cNvPicPr>
          <p:nvPr/>
        </p:nvPicPr>
        <p:blipFill>
          <a:blip r:embed="rId2"/>
          <a:srcRect/>
          <a:stretch>
            <a:fillRect/>
          </a:stretch>
        </p:blipFill>
        <p:spPr bwMode="auto">
          <a:xfrm>
            <a:off x="2907506" y="1991888"/>
            <a:ext cx="5943600" cy="31516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2">
            <a:grayscl/>
          </a:blip>
          <a:srcRect/>
          <a:stretch>
            <a:fillRect/>
          </a:stretch>
        </p:blipFill>
        <p:spPr bwMode="auto">
          <a:xfrm>
            <a:off x="0" y="0"/>
            <a:ext cx="9144000" cy="5143500"/>
          </a:xfrm>
          <a:prstGeom prst="rect">
            <a:avLst/>
          </a:prstGeom>
          <a:noFill/>
          <a:ln w="9525">
            <a:noFill/>
            <a:miter lim="800000"/>
            <a:headEnd/>
            <a:tailEnd/>
          </a:ln>
          <a:effectLst/>
        </p:spPr>
      </p:pic>
      <p:sp>
        <p:nvSpPr>
          <p:cNvPr id="2052" name="AutoShape 4" descr="Image result for thank you blank and whit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4" name="Picture 6" descr="Max Emporium Thank You Cards - Graduation Black and White Blank on ..."/>
          <p:cNvPicPr>
            <a:picLocks noChangeAspect="1" noChangeArrowheads="1"/>
          </p:cNvPicPr>
          <p:nvPr/>
        </p:nvPicPr>
        <p:blipFill>
          <a:blip r:embed="rId3"/>
          <a:srcRect/>
          <a:stretch>
            <a:fillRect/>
          </a:stretch>
        </p:blipFill>
        <p:spPr bwMode="auto">
          <a:xfrm>
            <a:off x="328613" y="2621753"/>
            <a:ext cx="4629150" cy="2150271"/>
          </a:xfrm>
          <a:prstGeom prst="rect">
            <a:avLst/>
          </a:prstGeom>
          <a:noFill/>
        </p:spPr>
      </p:pic>
      <p:pic>
        <p:nvPicPr>
          <p:cNvPr id="4" name="Picture 2"/>
          <p:cNvPicPr>
            <a:picLocks noChangeAspect="1" noChangeArrowheads="1"/>
          </p:cNvPicPr>
          <p:nvPr/>
        </p:nvPicPr>
        <p:blipFill>
          <a:blip r:embed="rId4"/>
          <a:srcRect/>
          <a:stretch>
            <a:fillRect/>
          </a:stretch>
        </p:blipFill>
        <p:spPr bwMode="auto">
          <a:xfrm>
            <a:off x="7071353" y="2557463"/>
            <a:ext cx="1808330" cy="25860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Example 1 – Wage Data</a:t>
            </a:r>
            <a:endParaRPr lang="en-US" dirty="0"/>
          </a:p>
        </p:txBody>
      </p:sp>
      <p:sp>
        <p:nvSpPr>
          <p:cNvPr id="10" name="Content Placeholder 1"/>
          <p:cNvSpPr>
            <a:spLocks noGrp="1"/>
          </p:cNvSpPr>
          <p:nvPr>
            <p:ph idx="4294967295"/>
          </p:nvPr>
        </p:nvSpPr>
        <p:spPr>
          <a:xfrm>
            <a:off x="603116" y="972766"/>
            <a:ext cx="8233703" cy="3792115"/>
          </a:xfrm>
          <a:prstGeom prst="rect">
            <a:avLst/>
          </a:prstGeom>
        </p:spPr>
        <p:txBody>
          <a:bodyPr/>
          <a:lstStyle/>
          <a:p>
            <a:r>
              <a:rPr lang="en-US" sz="2000" dirty="0" smtClean="0"/>
              <a:t>We wish to understand the association between an </a:t>
            </a:r>
            <a:r>
              <a:rPr lang="en-US" sz="2000" b="1" dirty="0" smtClean="0"/>
              <a:t>employee’s</a:t>
            </a:r>
            <a:r>
              <a:rPr lang="en-US" sz="2000" dirty="0" smtClean="0"/>
              <a:t> </a:t>
            </a:r>
            <a:r>
              <a:rPr lang="en-US" sz="2000" b="1" dirty="0" smtClean="0"/>
              <a:t>age</a:t>
            </a:r>
            <a:r>
              <a:rPr lang="en-US" sz="2000" dirty="0" smtClean="0"/>
              <a:t> and </a:t>
            </a:r>
            <a:r>
              <a:rPr lang="en-US" sz="2000" b="1" dirty="0" smtClean="0"/>
              <a:t>education</a:t>
            </a:r>
            <a:r>
              <a:rPr lang="en-US" sz="2000" dirty="0" smtClean="0"/>
              <a:t>, as well as the </a:t>
            </a:r>
            <a:r>
              <a:rPr lang="en-US" sz="2000" b="1" dirty="0" smtClean="0"/>
              <a:t>calendar year</a:t>
            </a:r>
            <a:r>
              <a:rPr lang="en-US" sz="2000" dirty="0" smtClean="0"/>
              <a:t>, on his </a:t>
            </a:r>
            <a:r>
              <a:rPr lang="en-US" sz="2000" b="1" dirty="0" smtClean="0"/>
              <a:t>wage</a:t>
            </a:r>
            <a:r>
              <a:rPr lang="en-US" sz="2000" dirty="0" smtClean="0"/>
              <a:t>.</a:t>
            </a:r>
          </a:p>
          <a:p>
            <a:pPr lvl="1"/>
            <a:r>
              <a:rPr lang="en-US" sz="1600" dirty="0" smtClean="0"/>
              <a:t>Generally, </a:t>
            </a:r>
            <a:r>
              <a:rPr lang="en-US" sz="1600" b="1" dirty="0" smtClean="0"/>
              <a:t>wage</a:t>
            </a:r>
            <a:r>
              <a:rPr lang="en-US" sz="1600" dirty="0" smtClean="0"/>
              <a:t> increases with </a:t>
            </a:r>
            <a:r>
              <a:rPr lang="en-US" sz="1600" b="1" dirty="0" smtClean="0"/>
              <a:t>age</a:t>
            </a:r>
            <a:r>
              <a:rPr lang="en-US" sz="1600" dirty="0" smtClean="0"/>
              <a:t> but decreases after approximately age 60. Given an </a:t>
            </a:r>
            <a:r>
              <a:rPr lang="en-US" sz="1600" b="1" dirty="0" smtClean="0"/>
              <a:t>employee’s age</a:t>
            </a:r>
            <a:r>
              <a:rPr lang="en-US" sz="1600" dirty="0" smtClean="0"/>
              <a:t>, we can use this curve to predict his </a:t>
            </a:r>
            <a:r>
              <a:rPr lang="en-US" sz="1600" b="1" dirty="0" smtClean="0"/>
              <a:t>wage</a:t>
            </a:r>
            <a:r>
              <a:rPr lang="en-US" sz="1600" dirty="0" smtClean="0"/>
              <a:t>. </a:t>
            </a:r>
          </a:p>
          <a:p>
            <a:pPr>
              <a:buNone/>
            </a:pPr>
            <a:r>
              <a:rPr lang="en-US" sz="2000" b="1" dirty="0" smtClean="0"/>
              <a:t>    </a:t>
            </a:r>
            <a:endParaRPr lang="en-US" sz="2000" dirty="0" smtClean="0"/>
          </a:p>
          <a:p>
            <a:endParaRPr lang="en-IN" sz="2000" dirty="0" smtClean="0"/>
          </a:p>
          <a:p>
            <a:endParaRPr lang="en-IN" sz="2000" dirty="0"/>
          </a:p>
        </p:txBody>
      </p:sp>
      <p:pic>
        <p:nvPicPr>
          <p:cNvPr id="1027" name="Picture 3"/>
          <p:cNvPicPr>
            <a:picLocks noChangeAspect="1" noChangeArrowheads="1"/>
          </p:cNvPicPr>
          <p:nvPr/>
        </p:nvPicPr>
        <p:blipFill>
          <a:blip r:embed="rId2"/>
          <a:srcRect/>
          <a:stretch>
            <a:fillRect/>
          </a:stretch>
        </p:blipFill>
        <p:spPr bwMode="auto">
          <a:xfrm>
            <a:off x="6757988" y="2277196"/>
            <a:ext cx="2162174" cy="2866303"/>
          </a:xfrm>
          <a:prstGeom prst="rect">
            <a:avLst/>
          </a:prstGeom>
          <a:noFill/>
          <a:ln w="9525">
            <a:noFill/>
            <a:miter lim="800000"/>
            <a:headEnd/>
            <a:tailEnd/>
          </a:ln>
          <a:effectLst/>
        </p:spPr>
      </p:pic>
      <p:sp>
        <p:nvSpPr>
          <p:cNvPr id="6" name="Content Placeholder 1"/>
          <p:cNvSpPr>
            <a:spLocks noGrp="1"/>
          </p:cNvSpPr>
          <p:nvPr>
            <p:ph idx="4294967295"/>
          </p:nvPr>
        </p:nvSpPr>
        <p:spPr>
          <a:xfrm>
            <a:off x="591211" y="2096717"/>
            <a:ext cx="6188208" cy="2946772"/>
          </a:xfrm>
          <a:prstGeom prst="rect">
            <a:avLst/>
          </a:prstGeom>
        </p:spPr>
        <p:txBody>
          <a:bodyPr/>
          <a:lstStyle/>
          <a:p>
            <a:pPr lvl="1"/>
            <a:r>
              <a:rPr lang="en-US" sz="1600" dirty="0" smtClean="0"/>
              <a:t>However, it is also clear from the figure that there is a significant amount of variability associated with the average value.</a:t>
            </a:r>
          </a:p>
          <a:p>
            <a:pPr lvl="1"/>
            <a:r>
              <a:rPr lang="en-US" sz="1600" dirty="0" smtClean="0"/>
              <a:t>And, so </a:t>
            </a:r>
            <a:r>
              <a:rPr lang="en-US" sz="1600" b="1" dirty="0" smtClean="0"/>
              <a:t>age</a:t>
            </a:r>
            <a:r>
              <a:rPr lang="en-US" sz="1600" dirty="0" smtClean="0"/>
              <a:t> alone is unlikely to provide an accurate prediction of a particular </a:t>
            </a:r>
            <a:r>
              <a:rPr lang="en-US" sz="1600" b="1" dirty="0" smtClean="0"/>
              <a:t>employee’s wage</a:t>
            </a:r>
            <a:r>
              <a:rPr lang="en-US" sz="1600" dirty="0" smtClean="0"/>
              <a:t>.</a:t>
            </a:r>
          </a:p>
          <a:p>
            <a:pPr>
              <a:buNone/>
            </a:pPr>
            <a:r>
              <a:rPr lang="en-US" sz="2000" b="1" dirty="0" smtClean="0"/>
              <a:t>    </a:t>
            </a:r>
            <a:endParaRPr lang="en-US" sz="20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Example 1 – Wage Data</a:t>
            </a:r>
            <a:endParaRPr lang="en-US" dirty="0"/>
          </a:p>
        </p:txBody>
      </p:sp>
      <p:sp>
        <p:nvSpPr>
          <p:cNvPr id="10" name="Content Placeholder 1"/>
          <p:cNvSpPr>
            <a:spLocks noGrp="1"/>
          </p:cNvSpPr>
          <p:nvPr>
            <p:ph idx="4294967295"/>
          </p:nvPr>
        </p:nvSpPr>
        <p:spPr>
          <a:xfrm>
            <a:off x="603116" y="972766"/>
            <a:ext cx="8233703" cy="1641847"/>
          </a:xfrm>
          <a:prstGeom prst="rect">
            <a:avLst/>
          </a:prstGeom>
        </p:spPr>
        <p:txBody>
          <a:bodyPr/>
          <a:lstStyle/>
          <a:p>
            <a:r>
              <a:rPr lang="en-US" sz="2000" dirty="0" smtClean="0"/>
              <a:t>We also have information regarding each </a:t>
            </a:r>
            <a:r>
              <a:rPr lang="en-US" sz="2000" b="1" dirty="0" smtClean="0"/>
              <a:t>employee’s</a:t>
            </a:r>
            <a:r>
              <a:rPr lang="en-US" sz="2000" dirty="0" smtClean="0"/>
              <a:t> </a:t>
            </a:r>
            <a:r>
              <a:rPr lang="en-US" sz="2000" b="1" dirty="0" smtClean="0"/>
              <a:t>education </a:t>
            </a:r>
            <a:r>
              <a:rPr lang="en-US" sz="2000" dirty="0" smtClean="0"/>
              <a:t>level</a:t>
            </a:r>
            <a:r>
              <a:rPr lang="en-US" sz="2000" b="1" dirty="0" smtClean="0"/>
              <a:t> </a:t>
            </a:r>
            <a:r>
              <a:rPr lang="en-US" sz="2000" dirty="0" smtClean="0"/>
              <a:t>and the </a:t>
            </a:r>
            <a:r>
              <a:rPr lang="en-US" sz="2000" b="1" dirty="0" smtClean="0"/>
              <a:t>year </a:t>
            </a:r>
            <a:r>
              <a:rPr lang="en-US" sz="2000" dirty="0" smtClean="0"/>
              <a:t>in which the </a:t>
            </a:r>
            <a:r>
              <a:rPr lang="en-US" sz="2000" b="1" dirty="0" smtClean="0"/>
              <a:t>wage </a:t>
            </a:r>
            <a:r>
              <a:rPr lang="en-US" sz="2000" dirty="0" smtClean="0"/>
              <a:t>was earned.</a:t>
            </a:r>
          </a:p>
          <a:p>
            <a:pPr lvl="1"/>
            <a:r>
              <a:rPr lang="en-US" sz="1600" dirty="0" smtClean="0"/>
              <a:t>Generally, </a:t>
            </a:r>
            <a:r>
              <a:rPr lang="en-US" sz="1600" b="1" dirty="0" smtClean="0"/>
              <a:t>wages</a:t>
            </a:r>
            <a:r>
              <a:rPr lang="en-US" sz="1600" dirty="0" smtClean="0"/>
              <a:t> increased by approximately $10,000 in a roughly linear (or straight-line) fashion, between 2003 and 2009. Though this rise is very slight relative to the variability in the data.</a:t>
            </a:r>
          </a:p>
          <a:p>
            <a:pPr>
              <a:buNone/>
            </a:pPr>
            <a:r>
              <a:rPr lang="en-US" sz="2000" b="1" dirty="0" smtClean="0"/>
              <a:t>    </a:t>
            </a:r>
            <a:endParaRPr lang="en-US" sz="2000" dirty="0" smtClean="0"/>
          </a:p>
          <a:p>
            <a:endParaRPr lang="en-IN" sz="2000" dirty="0" smtClean="0"/>
          </a:p>
          <a:p>
            <a:endParaRPr lang="en-IN" sz="2000" dirty="0"/>
          </a:p>
        </p:txBody>
      </p:sp>
      <p:sp>
        <p:nvSpPr>
          <p:cNvPr id="6" name="Content Placeholder 1"/>
          <p:cNvSpPr>
            <a:spLocks noGrp="1"/>
          </p:cNvSpPr>
          <p:nvPr>
            <p:ph idx="4294967295"/>
          </p:nvPr>
        </p:nvSpPr>
        <p:spPr>
          <a:xfrm>
            <a:off x="591211" y="2307431"/>
            <a:ext cx="3702183" cy="2293144"/>
          </a:xfrm>
          <a:prstGeom prst="rect">
            <a:avLst/>
          </a:prstGeom>
        </p:spPr>
        <p:txBody>
          <a:bodyPr/>
          <a:lstStyle/>
          <a:p>
            <a:pPr lvl="1"/>
            <a:r>
              <a:rPr lang="en-US" sz="1600" b="1" dirty="0" smtClean="0"/>
              <a:t>Wages</a:t>
            </a:r>
            <a:r>
              <a:rPr lang="en-US" sz="1600" dirty="0" smtClean="0"/>
              <a:t> are also typically greater for individuals with higher </a:t>
            </a:r>
            <a:r>
              <a:rPr lang="en-US" sz="1600" b="1" dirty="0" smtClean="0"/>
              <a:t>education</a:t>
            </a:r>
            <a:r>
              <a:rPr lang="en-US" sz="1600" dirty="0" smtClean="0"/>
              <a:t> levels.</a:t>
            </a:r>
          </a:p>
          <a:p>
            <a:pPr lvl="1"/>
            <a:endParaRPr lang="en-US" sz="1600" dirty="0" smtClean="0"/>
          </a:p>
          <a:p>
            <a:pPr>
              <a:buNone/>
            </a:pPr>
            <a:r>
              <a:rPr lang="en-US" sz="2000" b="1" dirty="0" smtClean="0"/>
              <a:t>    </a:t>
            </a:r>
            <a:endParaRPr lang="en-US" sz="2000" dirty="0" smtClean="0"/>
          </a:p>
          <a:p>
            <a:endParaRPr lang="en-IN" sz="2000" dirty="0" smtClean="0"/>
          </a:p>
          <a:p>
            <a:endParaRPr lang="en-IN" sz="2000" dirty="0"/>
          </a:p>
        </p:txBody>
      </p:sp>
      <p:pic>
        <p:nvPicPr>
          <p:cNvPr id="2050" name="Picture 2"/>
          <p:cNvPicPr>
            <a:picLocks noChangeAspect="1" noChangeArrowheads="1"/>
          </p:cNvPicPr>
          <p:nvPr/>
        </p:nvPicPr>
        <p:blipFill>
          <a:blip r:embed="rId2"/>
          <a:srcRect/>
          <a:stretch>
            <a:fillRect/>
          </a:stretch>
        </p:blipFill>
        <p:spPr bwMode="auto">
          <a:xfrm>
            <a:off x="4407694" y="2271839"/>
            <a:ext cx="4526756" cy="2871661"/>
          </a:xfrm>
          <a:prstGeom prst="rect">
            <a:avLst/>
          </a:prstGeom>
          <a:noFill/>
          <a:ln w="9525">
            <a:noFill/>
            <a:miter lim="800000"/>
            <a:headEnd/>
            <a:tailEnd/>
          </a:ln>
          <a:effectLst/>
        </p:spPr>
      </p:pic>
      <p:sp>
        <p:nvSpPr>
          <p:cNvPr id="7" name="Content Placeholder 1"/>
          <p:cNvSpPr>
            <a:spLocks noGrp="1"/>
          </p:cNvSpPr>
          <p:nvPr>
            <p:ph idx="4294967295"/>
          </p:nvPr>
        </p:nvSpPr>
        <p:spPr>
          <a:xfrm>
            <a:off x="584067" y="3078954"/>
            <a:ext cx="3816484" cy="1664495"/>
          </a:xfrm>
          <a:prstGeom prst="rect">
            <a:avLst/>
          </a:prstGeom>
        </p:spPr>
        <p:txBody>
          <a:bodyPr/>
          <a:lstStyle/>
          <a:p>
            <a:r>
              <a:rPr lang="en-US" sz="2000" dirty="0" smtClean="0"/>
              <a:t>Clearly, the most accurate prediction of a given employee’s </a:t>
            </a:r>
            <a:r>
              <a:rPr lang="en-US" sz="2000" b="1" dirty="0" smtClean="0"/>
              <a:t>wage</a:t>
            </a:r>
            <a:r>
              <a:rPr lang="en-US" sz="2000" dirty="0" smtClean="0"/>
              <a:t> will be obtained by combining his </a:t>
            </a:r>
            <a:r>
              <a:rPr lang="en-US" sz="2000" b="1" dirty="0" smtClean="0"/>
              <a:t>age</a:t>
            </a:r>
            <a:r>
              <a:rPr lang="en-US" sz="2000" dirty="0" smtClean="0"/>
              <a:t>, </a:t>
            </a:r>
            <a:r>
              <a:rPr lang="en-US" sz="2000" b="1" dirty="0" smtClean="0"/>
              <a:t>education</a:t>
            </a:r>
            <a:r>
              <a:rPr lang="en-US" sz="2000" dirty="0" smtClean="0"/>
              <a:t> and the </a:t>
            </a:r>
            <a:r>
              <a:rPr lang="en-US" sz="2000" b="1" dirty="0" smtClean="0"/>
              <a:t>year</a:t>
            </a:r>
            <a:r>
              <a:rPr lang="en-US" sz="2000" dirty="0" smtClean="0"/>
              <a:t>.</a:t>
            </a:r>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843963" cy="556960"/>
          </a:xfrm>
          <a:prstGeom prst="rect">
            <a:avLst/>
          </a:prstGeom>
        </p:spPr>
        <p:txBody>
          <a:bodyPr/>
          <a:lstStyle/>
          <a:p>
            <a:r>
              <a:rPr lang="en-US" dirty="0" smtClean="0"/>
              <a:t>Example 2 – Stock Market Data</a:t>
            </a:r>
            <a:endParaRPr lang="en-US" dirty="0"/>
          </a:p>
        </p:txBody>
      </p:sp>
      <p:sp>
        <p:nvSpPr>
          <p:cNvPr id="10" name="Content Placeholder 1"/>
          <p:cNvSpPr>
            <a:spLocks noGrp="1"/>
          </p:cNvSpPr>
          <p:nvPr>
            <p:ph idx="4294967295"/>
          </p:nvPr>
        </p:nvSpPr>
        <p:spPr>
          <a:xfrm>
            <a:off x="603116" y="972766"/>
            <a:ext cx="8233703" cy="3792115"/>
          </a:xfrm>
          <a:prstGeom prst="rect">
            <a:avLst/>
          </a:prstGeom>
        </p:spPr>
        <p:txBody>
          <a:bodyPr/>
          <a:lstStyle/>
          <a:p>
            <a:r>
              <a:rPr lang="en-US" sz="2000" dirty="0" smtClean="0"/>
              <a:t>The </a:t>
            </a:r>
            <a:r>
              <a:rPr lang="en-US" sz="2000" b="1" dirty="0" smtClean="0"/>
              <a:t>wage</a:t>
            </a:r>
            <a:r>
              <a:rPr lang="en-US" sz="2000" dirty="0" smtClean="0"/>
              <a:t> data involves a </a:t>
            </a:r>
            <a:r>
              <a:rPr lang="en-US" sz="2000" i="1" dirty="0" smtClean="0"/>
              <a:t>continuous</a:t>
            </a:r>
            <a:r>
              <a:rPr lang="en-US" sz="2000" dirty="0" smtClean="0"/>
              <a:t> or </a:t>
            </a:r>
            <a:r>
              <a:rPr lang="en-US" sz="2000" i="1" dirty="0" smtClean="0"/>
              <a:t>quantitative</a:t>
            </a:r>
            <a:r>
              <a:rPr lang="en-US" sz="2000" dirty="0" smtClean="0"/>
              <a:t> output value. This is often referred to as a </a:t>
            </a:r>
            <a:r>
              <a:rPr lang="en-US" sz="2000" i="1" dirty="0" smtClean="0"/>
              <a:t>regression</a:t>
            </a:r>
            <a:r>
              <a:rPr lang="en-US" sz="2000" dirty="0" smtClean="0"/>
              <a:t> problem.</a:t>
            </a:r>
          </a:p>
          <a:p>
            <a:r>
              <a:rPr lang="en-US" sz="2000" dirty="0" smtClean="0"/>
              <a:t>However, in certain cases we may instead with to                                           predict a non-numerical value – i.e., a </a:t>
            </a:r>
            <a:r>
              <a:rPr lang="en-US" sz="2000" i="1" dirty="0" smtClean="0"/>
              <a:t>categorical</a:t>
            </a:r>
            <a:r>
              <a:rPr lang="en-US" sz="2000" dirty="0" smtClean="0"/>
              <a:t> or                               </a:t>
            </a:r>
            <a:r>
              <a:rPr lang="en-US" sz="2000" i="1" dirty="0" smtClean="0"/>
              <a:t>qualitative</a:t>
            </a:r>
            <a:r>
              <a:rPr lang="en-US" sz="2000" dirty="0" smtClean="0"/>
              <a:t> output. </a:t>
            </a:r>
          </a:p>
          <a:p>
            <a:pPr>
              <a:buNone/>
            </a:pPr>
            <a:r>
              <a:rPr lang="en-US" sz="2000" b="1" dirty="0" smtClean="0"/>
              <a:t>    </a:t>
            </a:r>
            <a:endParaRPr lang="en-US" sz="2000" dirty="0" smtClean="0"/>
          </a:p>
          <a:p>
            <a:endParaRPr lang="en-IN" sz="2000" dirty="0" smtClean="0"/>
          </a:p>
          <a:p>
            <a:endParaRPr lang="en-IN" sz="2000" dirty="0"/>
          </a:p>
        </p:txBody>
      </p:sp>
      <p:sp>
        <p:nvSpPr>
          <p:cNvPr id="6" name="Content Placeholder 1"/>
          <p:cNvSpPr>
            <a:spLocks noGrp="1"/>
          </p:cNvSpPr>
          <p:nvPr>
            <p:ph idx="4294967295"/>
          </p:nvPr>
        </p:nvSpPr>
        <p:spPr>
          <a:xfrm>
            <a:off x="591211" y="2514599"/>
            <a:ext cx="5816733" cy="2628901"/>
          </a:xfrm>
          <a:prstGeom prst="rect">
            <a:avLst/>
          </a:prstGeom>
        </p:spPr>
        <p:txBody>
          <a:bodyPr/>
          <a:lstStyle/>
          <a:p>
            <a:pPr lvl="1"/>
            <a:r>
              <a:rPr lang="en-US" sz="1600" dirty="0" smtClean="0"/>
              <a:t>For example, we examine a stock market data set that contains the daily movements in the Standard &amp; Poor’s 500 stock index over a 5-year period. The goal is to predict whether the index will increase or decrease on a given day – a </a:t>
            </a:r>
            <a:r>
              <a:rPr lang="en-US" sz="1600" i="1" dirty="0" smtClean="0"/>
              <a:t>classification</a:t>
            </a:r>
            <a:r>
              <a:rPr lang="en-US" sz="1600" dirty="0" smtClean="0"/>
              <a:t> problem. </a:t>
            </a:r>
          </a:p>
          <a:p>
            <a:pPr lvl="1"/>
            <a:r>
              <a:rPr lang="en-US" sz="1600" dirty="0" smtClean="0"/>
              <a:t>A model that could accurately predict the direction of the market would be pretty useful!</a:t>
            </a:r>
          </a:p>
          <a:p>
            <a:pPr lvl="1"/>
            <a:r>
              <a:rPr lang="en-US" sz="1600" dirty="0" smtClean="0"/>
              <a:t>Figure displays two </a:t>
            </a:r>
            <a:r>
              <a:rPr lang="en-US" sz="1600" dirty="0" err="1" smtClean="0"/>
              <a:t>boxplots</a:t>
            </a:r>
            <a:r>
              <a:rPr lang="en-US" sz="1600" dirty="0" smtClean="0"/>
              <a:t> of the previous day’s % changes in the stock index. 648 days market up, 602 market down. Almost identical plots, suggesting that there is no simple strategy.</a:t>
            </a:r>
          </a:p>
          <a:p>
            <a:pPr>
              <a:buNone/>
            </a:pPr>
            <a:r>
              <a:rPr lang="en-US" sz="2000" b="1" dirty="0" smtClean="0"/>
              <a:t>    </a:t>
            </a:r>
            <a:endParaRPr lang="en-US" sz="2000" dirty="0" smtClean="0"/>
          </a:p>
          <a:p>
            <a:endParaRPr lang="en-IN" sz="2000" dirty="0" smtClean="0"/>
          </a:p>
          <a:p>
            <a:endParaRPr lang="en-IN" sz="2000" dirty="0"/>
          </a:p>
        </p:txBody>
      </p:sp>
      <p:pic>
        <p:nvPicPr>
          <p:cNvPr id="3074" name="Picture 2"/>
          <p:cNvPicPr>
            <a:picLocks noChangeAspect="1" noChangeArrowheads="1"/>
          </p:cNvPicPr>
          <p:nvPr/>
        </p:nvPicPr>
        <p:blipFill>
          <a:blip r:embed="rId2"/>
          <a:srcRect/>
          <a:stretch>
            <a:fillRect/>
          </a:stretch>
        </p:blipFill>
        <p:spPr bwMode="auto">
          <a:xfrm>
            <a:off x="6650832" y="1789558"/>
            <a:ext cx="2266950" cy="3353942"/>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1113" cy="556960"/>
          </a:xfrm>
          <a:prstGeom prst="rect">
            <a:avLst/>
          </a:prstGeom>
        </p:spPr>
        <p:txBody>
          <a:bodyPr/>
          <a:lstStyle/>
          <a:p>
            <a:r>
              <a:rPr lang="en-US" sz="3200" dirty="0" smtClean="0"/>
              <a:t>Example 3 – Gene Expression Data</a:t>
            </a:r>
            <a:endParaRPr lang="en-US" sz="3200" dirty="0"/>
          </a:p>
        </p:txBody>
      </p:sp>
      <p:sp>
        <p:nvSpPr>
          <p:cNvPr id="10" name="Content Placeholder 1"/>
          <p:cNvSpPr>
            <a:spLocks noGrp="1"/>
          </p:cNvSpPr>
          <p:nvPr>
            <p:ph idx="4294967295"/>
          </p:nvPr>
        </p:nvSpPr>
        <p:spPr>
          <a:xfrm>
            <a:off x="603116" y="972767"/>
            <a:ext cx="8233703" cy="1598984"/>
          </a:xfrm>
          <a:prstGeom prst="rect">
            <a:avLst/>
          </a:prstGeom>
        </p:spPr>
        <p:txBody>
          <a:bodyPr/>
          <a:lstStyle/>
          <a:p>
            <a:r>
              <a:rPr lang="en-US" sz="2000" dirty="0" smtClean="0"/>
              <a:t>The previous 2 examples illustrate data sets with both input and output variables. </a:t>
            </a:r>
          </a:p>
          <a:p>
            <a:r>
              <a:rPr lang="en-US" sz="2000" i="1" dirty="0" smtClean="0"/>
              <a:t>Clustering</a:t>
            </a:r>
            <a:r>
              <a:rPr lang="en-US" sz="2000" dirty="0" smtClean="0"/>
              <a:t> problem – grouping according to the observed characteristics. </a:t>
            </a:r>
          </a:p>
          <a:p>
            <a:pPr lvl="1"/>
            <a:r>
              <a:rPr lang="en-US" sz="1600" dirty="0" smtClean="0"/>
              <a:t>Our goal is to better understand the relationship between gene expression levels and cancer.</a:t>
            </a:r>
          </a:p>
          <a:p>
            <a:pPr>
              <a:buNone/>
            </a:pPr>
            <a:r>
              <a:rPr lang="en-US" sz="2000" b="1" dirty="0" smtClean="0"/>
              <a:t>    </a:t>
            </a:r>
            <a:endParaRPr lang="en-US" sz="2000" dirty="0" smtClean="0"/>
          </a:p>
          <a:p>
            <a:endParaRPr lang="en-IN" sz="2000" dirty="0" smtClean="0"/>
          </a:p>
          <a:p>
            <a:endParaRPr lang="en-IN" sz="2000" dirty="0"/>
          </a:p>
        </p:txBody>
      </p:sp>
      <p:sp>
        <p:nvSpPr>
          <p:cNvPr id="6" name="Content Placeholder 1"/>
          <p:cNvSpPr>
            <a:spLocks noGrp="1"/>
          </p:cNvSpPr>
          <p:nvPr>
            <p:ph idx="4294967295"/>
          </p:nvPr>
        </p:nvSpPr>
        <p:spPr>
          <a:xfrm>
            <a:off x="591211" y="2471738"/>
            <a:ext cx="2623477" cy="2671761"/>
          </a:xfrm>
          <a:prstGeom prst="rect">
            <a:avLst/>
          </a:prstGeom>
        </p:spPr>
        <p:txBody>
          <a:bodyPr/>
          <a:lstStyle/>
          <a:p>
            <a:pPr lvl="1"/>
            <a:r>
              <a:rPr lang="en-US" sz="1600" dirty="0" smtClean="0"/>
              <a:t>We examine observations within each cluster for similarities in their types of cancer. </a:t>
            </a:r>
          </a:p>
          <a:p>
            <a:pPr lvl="1"/>
            <a:r>
              <a:rPr lang="en-US" sz="1600" i="1" dirty="0" smtClean="0"/>
              <a:t>Left</a:t>
            </a:r>
            <a:r>
              <a:rPr lang="en-US" sz="1600" dirty="0" smtClean="0"/>
              <a:t>: At least 4 clusters.</a:t>
            </a:r>
          </a:p>
          <a:p>
            <a:pPr lvl="1"/>
            <a:r>
              <a:rPr lang="en-US" sz="1600" i="1" dirty="0" smtClean="0"/>
              <a:t>Right</a:t>
            </a:r>
            <a:r>
              <a:rPr lang="en-US" sz="1600" dirty="0" smtClean="0"/>
              <a:t>: Same as left except that the 14 distinct cancer types are shown.</a:t>
            </a:r>
          </a:p>
          <a:p>
            <a:pPr>
              <a:buNone/>
            </a:pPr>
            <a:r>
              <a:rPr lang="en-US" sz="2000" b="1" dirty="0" smtClean="0"/>
              <a:t>    </a:t>
            </a:r>
            <a:endParaRPr lang="en-US" sz="2000" dirty="0" smtClean="0"/>
          </a:p>
          <a:p>
            <a:endParaRPr lang="en-IN" sz="2000" dirty="0" smtClean="0"/>
          </a:p>
          <a:p>
            <a:endParaRPr lang="en-IN" sz="2000" dirty="0"/>
          </a:p>
        </p:txBody>
      </p:sp>
      <p:pic>
        <p:nvPicPr>
          <p:cNvPr id="4098" name="Picture 2"/>
          <p:cNvPicPr>
            <a:picLocks noChangeAspect="1" noChangeArrowheads="1"/>
          </p:cNvPicPr>
          <p:nvPr/>
        </p:nvPicPr>
        <p:blipFill>
          <a:blip r:embed="rId2"/>
          <a:srcRect/>
          <a:stretch>
            <a:fillRect/>
          </a:stretch>
        </p:blipFill>
        <p:spPr bwMode="auto">
          <a:xfrm>
            <a:off x="3157537" y="2537700"/>
            <a:ext cx="5772150" cy="2605800"/>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Reinforcement Learning</a:t>
            </a:r>
            <a:endParaRPr lang="en-US" dirty="0"/>
          </a:p>
        </p:txBody>
      </p:sp>
      <p:sp>
        <p:nvSpPr>
          <p:cNvPr id="10" name="Content Placeholder 1"/>
          <p:cNvSpPr>
            <a:spLocks noGrp="1"/>
          </p:cNvSpPr>
          <p:nvPr>
            <p:ph idx="4294967295"/>
          </p:nvPr>
        </p:nvSpPr>
        <p:spPr>
          <a:xfrm>
            <a:off x="603116" y="972765"/>
            <a:ext cx="8233703" cy="3977853"/>
          </a:xfrm>
          <a:prstGeom prst="rect">
            <a:avLst/>
          </a:prstGeom>
        </p:spPr>
        <p:txBody>
          <a:bodyPr/>
          <a:lstStyle/>
          <a:p>
            <a:r>
              <a:rPr lang="en-US" sz="2000" dirty="0" smtClean="0"/>
              <a:t>Reinforcement learning is often used for robotics, gaming and navigation.</a:t>
            </a:r>
          </a:p>
          <a:p>
            <a:r>
              <a:rPr lang="en-US" sz="2000" dirty="0" smtClean="0"/>
              <a:t>With reinforcement learning, the algorithm discovers through trial and error which actions yield the greatest rewards.</a:t>
            </a:r>
          </a:p>
          <a:p>
            <a:r>
              <a:rPr lang="en-US" sz="2000" dirty="0" smtClean="0"/>
              <a:t>This type of learning has three primary components: the agent (the learner or decision maker), the environment (everything the agent interacts with) and actions (what the agent can do).</a:t>
            </a:r>
          </a:p>
          <a:p>
            <a:endParaRPr lang="en-IN" sz="2000" dirty="0" smtClean="0"/>
          </a:p>
          <a:p>
            <a:pPr>
              <a:buNone/>
            </a:pPr>
            <a:r>
              <a:rPr lang="en-US" sz="2000" b="1" dirty="0" smtClean="0"/>
              <a:t>    </a:t>
            </a:r>
            <a:endParaRPr lang="en-US" sz="2000" dirty="0" smtClean="0"/>
          </a:p>
          <a:p>
            <a:endParaRPr lang="en-IN" sz="2000" dirty="0" smtClean="0"/>
          </a:p>
          <a:p>
            <a:endParaRPr lang="en-IN" sz="2000" dirty="0"/>
          </a:p>
        </p:txBody>
      </p:sp>
      <p:pic>
        <p:nvPicPr>
          <p:cNvPr id="193538" name="Picture 2" descr="Three Things to Know About Reinforcement Learning"/>
          <p:cNvPicPr>
            <a:picLocks noChangeAspect="1" noChangeArrowheads="1"/>
          </p:cNvPicPr>
          <p:nvPr/>
        </p:nvPicPr>
        <p:blipFill>
          <a:blip r:embed="rId2"/>
          <a:srcRect/>
          <a:stretch>
            <a:fillRect/>
          </a:stretch>
        </p:blipFill>
        <p:spPr bwMode="auto">
          <a:xfrm>
            <a:off x="4943474" y="3147363"/>
            <a:ext cx="3970337" cy="1996137"/>
          </a:xfrm>
          <a:prstGeom prst="rect">
            <a:avLst/>
          </a:prstGeom>
          <a:noFill/>
        </p:spPr>
      </p:pic>
      <p:sp>
        <p:nvSpPr>
          <p:cNvPr id="5" name="Content Placeholder 1"/>
          <p:cNvSpPr>
            <a:spLocks noGrp="1"/>
          </p:cNvSpPr>
          <p:nvPr>
            <p:ph idx="4294967295"/>
          </p:nvPr>
        </p:nvSpPr>
        <p:spPr>
          <a:xfrm>
            <a:off x="605497" y="3033129"/>
            <a:ext cx="4323691" cy="2110371"/>
          </a:xfrm>
          <a:prstGeom prst="rect">
            <a:avLst/>
          </a:prstGeom>
        </p:spPr>
        <p:txBody>
          <a:bodyPr/>
          <a:lstStyle/>
          <a:p>
            <a:pPr lvl="1"/>
            <a:r>
              <a:rPr lang="en-US" sz="1600" dirty="0" smtClean="0"/>
              <a:t>The objective is for the agent to choose actions that maximize the expected reward over a given amount of time. </a:t>
            </a:r>
          </a:p>
          <a:p>
            <a:pPr lvl="1"/>
            <a:r>
              <a:rPr lang="en-US" sz="1600" dirty="0" smtClean="0"/>
              <a:t>The agent will reach the goal much faster by following a good policy. So the goal in reinforcement learning is to learn the best policy.</a:t>
            </a:r>
          </a:p>
          <a:p>
            <a:endParaRPr lang="en-IN" sz="2000" dirty="0" smtClean="0"/>
          </a:p>
          <a:p>
            <a:pPr>
              <a:buNone/>
            </a:pPr>
            <a:r>
              <a:rPr lang="en-US" sz="2000" b="1" dirty="0" smtClean="0"/>
              <a:t>    </a:t>
            </a:r>
            <a:endParaRPr lang="en-US" sz="20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550" y="1157288"/>
            <a:ext cx="7164451" cy="1568137"/>
          </a:xfrm>
        </p:spPr>
        <p:txBody>
          <a:bodyPr>
            <a:normAutofit fontScale="90000"/>
          </a:bodyPr>
          <a:lstStyle/>
          <a:p>
            <a:r>
              <a:rPr lang="en-US" dirty="0" smtClean="0"/>
              <a:t>Supervised Learning</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History</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This all started in the 1800s with a guy named Francis Galton. </a:t>
            </a:r>
          </a:p>
          <a:p>
            <a:r>
              <a:rPr lang="en-US" sz="2000" dirty="0" smtClean="0"/>
              <a:t>Galton was studying the relationship between parents and their children. In particular, he investigated the relationship between the heights of fathers and their sons.</a:t>
            </a:r>
          </a:p>
          <a:p>
            <a:pPr lvl="1"/>
            <a:r>
              <a:rPr lang="en-US" sz="1600" dirty="0" smtClean="0"/>
              <a:t>What he discovered was that a man's son tended to be roughly as tall as his father. However Galton's breakthrough was that the son's height tended to be closer to the overall average height of all people.</a:t>
            </a:r>
            <a:endParaRPr lang="en-IN" sz="1600" dirty="0" smtClean="0"/>
          </a:p>
        </p:txBody>
      </p:sp>
      <p:pic>
        <p:nvPicPr>
          <p:cNvPr id="190465" name="Picture 1"/>
          <p:cNvPicPr>
            <a:picLocks noChangeAspect="1" noChangeArrowheads="1"/>
          </p:cNvPicPr>
          <p:nvPr/>
        </p:nvPicPr>
        <p:blipFill>
          <a:blip r:embed="rId2"/>
          <a:srcRect/>
          <a:stretch>
            <a:fillRect/>
          </a:stretch>
        </p:blipFill>
        <p:spPr bwMode="auto">
          <a:xfrm>
            <a:off x="7234317" y="2878930"/>
            <a:ext cx="1714419" cy="2264569"/>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Example</a:t>
            </a:r>
            <a:endParaRPr lang="en-US" dirty="0"/>
          </a:p>
        </p:txBody>
      </p:sp>
      <p:sp>
        <p:nvSpPr>
          <p:cNvPr id="10" name="Content Placeholder 1"/>
          <p:cNvSpPr>
            <a:spLocks noGrp="1"/>
          </p:cNvSpPr>
          <p:nvPr>
            <p:ph idx="4294967295"/>
          </p:nvPr>
        </p:nvSpPr>
        <p:spPr>
          <a:xfrm>
            <a:off x="603117" y="972766"/>
            <a:ext cx="5676239" cy="3949429"/>
          </a:xfrm>
          <a:prstGeom prst="rect">
            <a:avLst/>
          </a:prstGeom>
        </p:spPr>
        <p:txBody>
          <a:bodyPr/>
          <a:lstStyle/>
          <a:p>
            <a:r>
              <a:rPr lang="en-US" sz="2000" dirty="0" smtClean="0"/>
              <a:t>Let's take Shaquille O'Neal as an example. </a:t>
            </a:r>
          </a:p>
          <a:p>
            <a:r>
              <a:rPr lang="en-US" sz="2000" dirty="0" smtClean="0"/>
              <a:t>Shaq is really tall:7ft 1in (2.2 meters). If Shaq has a son, chances are he'll be pretty tall too. </a:t>
            </a:r>
          </a:p>
          <a:p>
            <a:r>
              <a:rPr lang="en-US" sz="2000" dirty="0" smtClean="0"/>
              <a:t>However, Shaq is such an anomaly that there is also a very good chance that his son will be not be as tall as Shaq.</a:t>
            </a:r>
          </a:p>
          <a:p>
            <a:r>
              <a:rPr lang="en-US" sz="2000" dirty="0" smtClean="0"/>
              <a:t>Turns out this is the case: Shaq's son is pretty tall (6 ft 7 in), but not nearly as tall as his dad. Galton called this phenomenon </a:t>
            </a:r>
            <a:r>
              <a:rPr lang="en-US" sz="2000" b="1" dirty="0" smtClean="0"/>
              <a:t>regression</a:t>
            </a:r>
            <a:r>
              <a:rPr lang="en-US" sz="2000" dirty="0" smtClean="0"/>
              <a:t>, as in </a:t>
            </a:r>
          </a:p>
          <a:p>
            <a:pPr lvl="1"/>
            <a:r>
              <a:rPr lang="en-US" sz="1600" dirty="0" smtClean="0"/>
              <a:t>A father's son's height tends to regress (or drift towards) the mean (average) height.</a:t>
            </a:r>
            <a:endParaRPr lang="en-IN" sz="1600" dirty="0" smtClean="0"/>
          </a:p>
          <a:p>
            <a:endParaRPr lang="en-IN" sz="2000" dirty="0"/>
          </a:p>
        </p:txBody>
      </p:sp>
      <p:pic>
        <p:nvPicPr>
          <p:cNvPr id="189441" name="Picture 1"/>
          <p:cNvPicPr>
            <a:picLocks noChangeAspect="1" noChangeArrowheads="1"/>
          </p:cNvPicPr>
          <p:nvPr/>
        </p:nvPicPr>
        <p:blipFill>
          <a:blip r:embed="rId2"/>
          <a:srcRect/>
          <a:stretch>
            <a:fillRect/>
          </a:stretch>
        </p:blipFill>
        <p:spPr bwMode="auto">
          <a:xfrm>
            <a:off x="6405563" y="1381125"/>
            <a:ext cx="2533650" cy="3762375"/>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145255"/>
            <a:ext cx="8515350" cy="556960"/>
          </a:xfrm>
          <a:prstGeom prst="rect">
            <a:avLst/>
          </a:prstGeom>
        </p:spPr>
        <p:txBody>
          <a:bodyPr/>
          <a:lstStyle/>
          <a:p>
            <a:r>
              <a:rPr lang="en-US" dirty="0" smtClean="0"/>
              <a:t>Example</a:t>
            </a:r>
            <a:endParaRPr lang="en-US" dirty="0"/>
          </a:p>
        </p:txBody>
      </p:sp>
      <p:sp>
        <p:nvSpPr>
          <p:cNvPr id="10" name="Content Placeholder 1"/>
          <p:cNvSpPr>
            <a:spLocks noGrp="1"/>
          </p:cNvSpPr>
          <p:nvPr>
            <p:ph idx="4294967295"/>
          </p:nvPr>
        </p:nvSpPr>
        <p:spPr>
          <a:xfrm>
            <a:off x="550069" y="778669"/>
            <a:ext cx="8358187" cy="4364831"/>
          </a:xfrm>
          <a:prstGeom prst="rect">
            <a:avLst/>
          </a:prstGeom>
        </p:spPr>
        <p:txBody>
          <a:bodyPr/>
          <a:lstStyle/>
          <a:p>
            <a:r>
              <a:rPr lang="en-US" sz="2000" dirty="0" smtClean="0"/>
              <a:t>Let's look at another example.</a:t>
            </a:r>
          </a:p>
          <a:p>
            <a:pPr lvl="1"/>
            <a:r>
              <a:rPr lang="en-US" sz="1600" dirty="0" smtClean="0"/>
              <a:t>Suppose, we are statistical consultants hired by a client to provide advice on how to improve sales of a particular product. </a:t>
            </a:r>
          </a:p>
          <a:p>
            <a:pPr lvl="1"/>
            <a:r>
              <a:rPr lang="en-US" sz="1600" dirty="0" smtClean="0"/>
              <a:t>The </a:t>
            </a:r>
            <a:r>
              <a:rPr lang="en-US" sz="1600" b="1" dirty="0" smtClean="0"/>
              <a:t>Advertising</a:t>
            </a:r>
            <a:r>
              <a:rPr lang="en-US" sz="1600" dirty="0" smtClean="0"/>
              <a:t> data set consists of </a:t>
            </a:r>
            <a:r>
              <a:rPr lang="en-US" sz="1600" b="1" dirty="0" smtClean="0"/>
              <a:t>sales</a:t>
            </a:r>
            <a:r>
              <a:rPr lang="en-US" sz="1600" dirty="0" smtClean="0"/>
              <a:t> of the product in 200 different markets, along with advertising budgets in each of these markets for 3 different media: </a:t>
            </a:r>
            <a:r>
              <a:rPr lang="en-US" sz="1600" b="1" dirty="0" smtClean="0"/>
              <a:t>TV</a:t>
            </a:r>
            <a:r>
              <a:rPr lang="en-US" sz="1600" dirty="0" smtClean="0"/>
              <a:t>, </a:t>
            </a:r>
            <a:r>
              <a:rPr lang="en-US" sz="1600" b="1" dirty="0" smtClean="0"/>
              <a:t>radio</a:t>
            </a:r>
            <a:r>
              <a:rPr lang="en-US" sz="1600" dirty="0" smtClean="0"/>
              <a:t> and </a:t>
            </a:r>
            <a:r>
              <a:rPr lang="en-US" sz="1600" b="1" dirty="0" smtClean="0"/>
              <a:t>newspaper</a:t>
            </a:r>
            <a:r>
              <a:rPr lang="en-US" sz="1600" dirty="0" smtClean="0"/>
              <a:t>.  </a:t>
            </a:r>
          </a:p>
          <a:p>
            <a:pPr lvl="1"/>
            <a:r>
              <a:rPr lang="en-US" sz="1600" dirty="0" smtClean="0"/>
              <a:t>If we determine that there is an association between </a:t>
            </a:r>
            <a:r>
              <a:rPr lang="en-US" sz="1600" b="1" dirty="0" smtClean="0"/>
              <a:t>advertising</a:t>
            </a:r>
            <a:r>
              <a:rPr lang="en-US" sz="1600" dirty="0" smtClean="0"/>
              <a:t> and </a:t>
            </a:r>
            <a:r>
              <a:rPr lang="en-US" sz="1600" b="1" dirty="0" smtClean="0"/>
              <a:t>sales</a:t>
            </a:r>
            <a:r>
              <a:rPr lang="en-US" sz="1600" dirty="0" smtClean="0"/>
              <a:t>, then we can advice our client to adjust advertising budgets, thereby indirectly increasing </a:t>
            </a:r>
            <a:r>
              <a:rPr lang="en-US" sz="1600" b="1" dirty="0" smtClean="0"/>
              <a:t>sales</a:t>
            </a:r>
            <a:r>
              <a:rPr lang="en-US" sz="1600" dirty="0" smtClean="0"/>
              <a:t>. </a:t>
            </a:r>
          </a:p>
          <a:p>
            <a:pPr lvl="1"/>
            <a:r>
              <a:rPr lang="en-US" sz="1600" dirty="0" smtClean="0"/>
              <a:t>In other words, our goal is to develop an accurate model that can be used to predict </a:t>
            </a:r>
            <a:r>
              <a:rPr lang="en-US" sz="1600" b="1" dirty="0" smtClean="0"/>
              <a:t>sales</a:t>
            </a:r>
            <a:r>
              <a:rPr lang="en-US" sz="1600" dirty="0" smtClean="0"/>
              <a:t> on the basis of the 3 media budgets.</a:t>
            </a:r>
          </a:p>
          <a:p>
            <a:r>
              <a:rPr lang="en-US" sz="2000" dirty="0" smtClean="0"/>
              <a:t>The </a:t>
            </a:r>
            <a:r>
              <a:rPr lang="en-US" sz="2000" i="1" dirty="0" smtClean="0"/>
              <a:t>input variables, </a:t>
            </a:r>
            <a:r>
              <a:rPr lang="en-US" sz="2000" dirty="0" smtClean="0"/>
              <a:t>typically denoted by </a:t>
            </a:r>
            <a:r>
              <a:rPr lang="en-US" sz="2000" i="1" dirty="0" smtClean="0"/>
              <a:t>X, </a:t>
            </a:r>
            <a:r>
              <a:rPr lang="en-US" sz="2000" dirty="0" smtClean="0"/>
              <a:t>are also referred to as </a:t>
            </a:r>
            <a:r>
              <a:rPr lang="en-US" sz="2000" i="1" dirty="0" smtClean="0"/>
              <a:t>predictors </a:t>
            </a:r>
            <a:r>
              <a:rPr lang="en-US" sz="2000" dirty="0" smtClean="0"/>
              <a:t>or</a:t>
            </a:r>
            <a:r>
              <a:rPr lang="en-US" sz="2000" i="1" dirty="0" smtClean="0"/>
              <a:t> independent variables</a:t>
            </a:r>
            <a:r>
              <a:rPr lang="en-US" sz="2000" dirty="0" smtClean="0"/>
              <a:t>. In our case,</a:t>
            </a:r>
            <a:r>
              <a:rPr lang="en-US" sz="2000" i="1" dirty="0" smtClean="0"/>
              <a:t> X</a:t>
            </a:r>
            <a:r>
              <a:rPr lang="en-US" sz="1400" i="1" dirty="0" smtClean="0"/>
              <a:t>1</a:t>
            </a:r>
            <a:r>
              <a:rPr lang="en-US" sz="2000" dirty="0" smtClean="0"/>
              <a:t> might be </a:t>
            </a:r>
            <a:r>
              <a:rPr lang="en-US" sz="2000" b="1" dirty="0" smtClean="0"/>
              <a:t>TV</a:t>
            </a:r>
            <a:r>
              <a:rPr lang="en-US" sz="2000" dirty="0" smtClean="0"/>
              <a:t> budget,</a:t>
            </a:r>
            <a:r>
              <a:rPr lang="en-US" sz="2000" i="1" dirty="0" smtClean="0"/>
              <a:t> X</a:t>
            </a:r>
            <a:r>
              <a:rPr lang="en-US" sz="1400" i="1" dirty="0" smtClean="0"/>
              <a:t>2</a:t>
            </a:r>
            <a:r>
              <a:rPr lang="en-US" sz="2000" dirty="0" smtClean="0"/>
              <a:t> the </a:t>
            </a:r>
            <a:r>
              <a:rPr lang="en-US" sz="2000" b="1" dirty="0" smtClean="0"/>
              <a:t>radio</a:t>
            </a:r>
            <a:r>
              <a:rPr lang="en-US" sz="2000" dirty="0" smtClean="0"/>
              <a:t> budget and </a:t>
            </a:r>
            <a:r>
              <a:rPr lang="en-US" sz="2000" i="1" dirty="0" smtClean="0"/>
              <a:t>X</a:t>
            </a:r>
            <a:r>
              <a:rPr lang="en-US" sz="1400" i="1" dirty="0" smtClean="0"/>
              <a:t>3 </a:t>
            </a:r>
            <a:r>
              <a:rPr lang="en-US" sz="2000" dirty="0" smtClean="0"/>
              <a:t>the </a:t>
            </a:r>
            <a:r>
              <a:rPr lang="en-US" sz="2000" b="1" dirty="0" smtClean="0"/>
              <a:t>newspaper</a:t>
            </a:r>
            <a:r>
              <a:rPr lang="en-US" sz="2000" dirty="0" smtClean="0"/>
              <a:t> budget.</a:t>
            </a:r>
          </a:p>
          <a:p>
            <a:r>
              <a:rPr lang="en-US" sz="2000" dirty="0" smtClean="0"/>
              <a:t>The </a:t>
            </a:r>
            <a:r>
              <a:rPr lang="en-US" sz="2000" i="1" dirty="0" smtClean="0"/>
              <a:t>output variable </a:t>
            </a:r>
            <a:r>
              <a:rPr lang="en-US" sz="2000" dirty="0" smtClean="0"/>
              <a:t>– in this case, </a:t>
            </a:r>
            <a:r>
              <a:rPr lang="en-US" sz="2000" b="1" dirty="0" smtClean="0"/>
              <a:t>sales</a:t>
            </a:r>
            <a:r>
              <a:rPr lang="en-US" sz="2000" dirty="0" smtClean="0"/>
              <a:t> – is often called the </a:t>
            </a:r>
            <a:r>
              <a:rPr lang="en-US" sz="2000" i="1" dirty="0" smtClean="0"/>
              <a:t>response</a:t>
            </a:r>
            <a:r>
              <a:rPr lang="en-US" sz="2000" dirty="0" smtClean="0"/>
              <a:t> or </a:t>
            </a:r>
            <a:r>
              <a:rPr lang="en-US" sz="2000" i="1" dirty="0" smtClean="0"/>
              <a:t>dependent variable</a:t>
            </a:r>
            <a:r>
              <a:rPr lang="en-US" sz="2000" dirty="0" smtClean="0"/>
              <a:t>, typically denoted by </a:t>
            </a:r>
            <a:r>
              <a:rPr lang="en-US" sz="2000" i="1" dirty="0" smtClean="0"/>
              <a:t>Y</a:t>
            </a:r>
            <a:r>
              <a:rPr lang="en-US" sz="2000" dirty="0" smtClean="0"/>
              <a:t>.</a:t>
            </a:r>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6262" y="1464469"/>
            <a:ext cx="7164451" cy="1353824"/>
          </a:xfrm>
        </p:spPr>
        <p:txBody>
          <a:bodyPr>
            <a:normAutofit/>
          </a:bodyPr>
          <a:lstStyle/>
          <a:p>
            <a:r>
              <a:rPr lang="en-US" dirty="0" smtClean="0"/>
              <a:t>Machine Learning</a:t>
            </a:r>
            <a:endParaRPr lang="en-US" dirty="0"/>
          </a:p>
        </p:txBody>
      </p:sp>
      <p:sp>
        <p:nvSpPr>
          <p:cNvPr id="8" name="Rectangle 7"/>
          <p:cNvSpPr/>
          <p:nvPr/>
        </p:nvSpPr>
        <p:spPr>
          <a:xfrm>
            <a:off x="2786064" y="4774168"/>
            <a:ext cx="4864892" cy="369332"/>
          </a:xfrm>
          <a:prstGeom prst="rect">
            <a:avLst/>
          </a:prstGeom>
        </p:spPr>
        <p:txBody>
          <a:bodyPr wrap="square">
            <a:spAutoFit/>
          </a:bodyPr>
          <a:lstStyle/>
          <a:p>
            <a:r>
              <a:rPr lang="en-US" dirty="0" smtClean="0">
                <a:hlinkClick r:id="rId2"/>
              </a:rPr>
              <a:t>http://faculty.marshall.usc.edu/gareth-james/ISL/</a:t>
            </a:r>
            <a:endParaRPr lang="en-US" dirty="0"/>
          </a:p>
        </p:txBody>
      </p:sp>
      <p:pic>
        <p:nvPicPr>
          <p:cNvPr id="118786" name="Picture 2"/>
          <p:cNvPicPr>
            <a:picLocks noChangeAspect="1" noChangeArrowheads="1"/>
          </p:cNvPicPr>
          <p:nvPr/>
        </p:nvPicPr>
        <p:blipFill>
          <a:blip r:embed="rId3"/>
          <a:srcRect/>
          <a:stretch>
            <a:fillRect/>
          </a:stretch>
        </p:blipFill>
        <p:spPr bwMode="auto">
          <a:xfrm>
            <a:off x="7595705" y="3143250"/>
            <a:ext cx="1348270" cy="2000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Example</a:t>
            </a:r>
            <a:endParaRPr lang="en-US" dirty="0"/>
          </a:p>
        </p:txBody>
      </p:sp>
      <p:pic>
        <p:nvPicPr>
          <p:cNvPr id="5122" name="Picture 2"/>
          <p:cNvPicPr>
            <a:picLocks noChangeAspect="1" noChangeArrowheads="1"/>
          </p:cNvPicPr>
          <p:nvPr/>
        </p:nvPicPr>
        <p:blipFill>
          <a:blip r:embed="rId2"/>
          <a:srcRect/>
          <a:stretch>
            <a:fillRect/>
          </a:stretch>
        </p:blipFill>
        <p:spPr bwMode="auto">
          <a:xfrm>
            <a:off x="128424" y="1100139"/>
            <a:ext cx="8751258" cy="4043362"/>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180972"/>
            <a:ext cx="8515350" cy="556960"/>
          </a:xfrm>
          <a:prstGeom prst="rect">
            <a:avLst/>
          </a:prstGeom>
        </p:spPr>
        <p:txBody>
          <a:bodyPr/>
          <a:lstStyle/>
          <a:p>
            <a:r>
              <a:rPr lang="en-US" dirty="0" smtClean="0"/>
              <a:t>Why Estimate </a:t>
            </a:r>
            <a:r>
              <a:rPr lang="en-US" i="1" dirty="0" smtClean="0">
                <a:latin typeface="+mj-lt"/>
              </a:rPr>
              <a:t>f</a:t>
            </a:r>
            <a:r>
              <a:rPr lang="en-US" i="1" dirty="0" smtClean="0"/>
              <a:t> </a:t>
            </a:r>
            <a:r>
              <a:rPr lang="en-US" dirty="0" smtClean="0"/>
              <a:t>?</a:t>
            </a:r>
            <a:endParaRPr lang="en-US" dirty="0"/>
          </a:p>
        </p:txBody>
      </p:sp>
      <p:sp>
        <p:nvSpPr>
          <p:cNvPr id="10" name="Content Placeholder 1"/>
          <p:cNvSpPr>
            <a:spLocks noGrp="1"/>
          </p:cNvSpPr>
          <p:nvPr>
            <p:ph idx="4294967295"/>
          </p:nvPr>
        </p:nvSpPr>
        <p:spPr>
          <a:xfrm>
            <a:off x="603116" y="885825"/>
            <a:ext cx="8190840" cy="4157663"/>
          </a:xfrm>
          <a:prstGeom prst="rect">
            <a:avLst/>
          </a:prstGeom>
        </p:spPr>
        <p:txBody>
          <a:bodyPr/>
          <a:lstStyle/>
          <a:p>
            <a:r>
              <a:rPr lang="en-US" sz="2000" dirty="0" smtClean="0"/>
              <a:t>Our problem now boils down to estimating </a:t>
            </a:r>
            <a:r>
              <a:rPr lang="en-US" sz="2000" i="1" dirty="0" smtClean="0"/>
              <a:t>f</a:t>
            </a:r>
            <a:r>
              <a:rPr lang="en-US" sz="2000" dirty="0" smtClean="0"/>
              <a:t>, which is some unknown function representing the systematic information that </a:t>
            </a:r>
            <a:r>
              <a:rPr lang="en-US" sz="2000" i="1" dirty="0" smtClean="0"/>
              <a:t>X</a:t>
            </a:r>
            <a:r>
              <a:rPr lang="en-US" sz="2000" dirty="0" smtClean="0"/>
              <a:t> = (</a:t>
            </a:r>
            <a:r>
              <a:rPr lang="en-US" sz="2000" i="1" dirty="0" smtClean="0"/>
              <a:t>X</a:t>
            </a:r>
            <a:r>
              <a:rPr lang="en-US" sz="1400" i="1" dirty="0" smtClean="0"/>
              <a:t>1, </a:t>
            </a:r>
            <a:r>
              <a:rPr lang="en-US" sz="2000" i="1" dirty="0" smtClean="0"/>
              <a:t>X</a:t>
            </a:r>
            <a:r>
              <a:rPr lang="en-US" sz="1400" i="1" dirty="0" smtClean="0"/>
              <a:t>2, </a:t>
            </a:r>
            <a:r>
              <a:rPr lang="en-US" sz="2000" i="1" dirty="0" smtClean="0"/>
              <a:t>X</a:t>
            </a:r>
            <a:r>
              <a:rPr lang="en-US" sz="1400" i="1" dirty="0" smtClean="0"/>
              <a:t>3</a:t>
            </a:r>
            <a:r>
              <a:rPr lang="en-US" sz="2000" dirty="0" smtClean="0"/>
              <a:t>) provides about </a:t>
            </a:r>
            <a:r>
              <a:rPr lang="en-US" sz="2000" i="1" dirty="0" smtClean="0"/>
              <a:t>Y, </a:t>
            </a:r>
            <a:r>
              <a:rPr lang="en-US" sz="2000" dirty="0" smtClean="0"/>
              <a:t>i.e.</a:t>
            </a:r>
          </a:p>
          <a:p>
            <a:pPr lvl="1"/>
            <a:r>
              <a:rPr lang="en-US" sz="1600" i="1" dirty="0" smtClean="0"/>
              <a:t>Y = f(X) + e            </a:t>
            </a:r>
            <a:r>
              <a:rPr lang="en-US" sz="1600" dirty="0" smtClean="0"/>
              <a:t>where</a:t>
            </a:r>
            <a:r>
              <a:rPr lang="en-US" sz="1600" i="1" dirty="0" smtClean="0"/>
              <a:t> e </a:t>
            </a:r>
            <a:r>
              <a:rPr lang="en-US" sz="1600" dirty="0" smtClean="0"/>
              <a:t>is a</a:t>
            </a:r>
            <a:r>
              <a:rPr lang="en-US" sz="1600" i="1" dirty="0" smtClean="0"/>
              <a:t> random error </a:t>
            </a:r>
            <a:r>
              <a:rPr lang="en-US" sz="1600" dirty="0" smtClean="0"/>
              <a:t>term</a:t>
            </a:r>
            <a:r>
              <a:rPr lang="en-US" sz="1600" i="1" dirty="0" smtClean="0"/>
              <a:t>.</a:t>
            </a:r>
          </a:p>
          <a:p>
            <a:r>
              <a:rPr lang="en-US" sz="2000" b="1" dirty="0" smtClean="0"/>
              <a:t>Prediction</a:t>
            </a:r>
          </a:p>
          <a:p>
            <a:pPr lvl="1"/>
            <a:r>
              <a:rPr lang="en-US" sz="1600" i="1" dirty="0" smtClean="0"/>
              <a:t>f</a:t>
            </a:r>
            <a:r>
              <a:rPr lang="en-US" sz="1600" dirty="0" smtClean="0"/>
              <a:t> is treated as a black box, in the sense that one is not typically concerned with the exact form of </a:t>
            </a:r>
            <a:r>
              <a:rPr lang="en-US" sz="1600" i="1" dirty="0" smtClean="0"/>
              <a:t>f</a:t>
            </a:r>
            <a:r>
              <a:rPr lang="en-US" sz="1600" dirty="0" smtClean="0"/>
              <a:t>, provided that yields accurate predictions for </a:t>
            </a:r>
            <a:r>
              <a:rPr lang="en-US" sz="1600" i="1" dirty="0" smtClean="0"/>
              <a:t>Y</a:t>
            </a:r>
            <a:r>
              <a:rPr lang="en-US" sz="1600" dirty="0" smtClean="0"/>
              <a:t>.</a:t>
            </a:r>
          </a:p>
          <a:p>
            <a:r>
              <a:rPr lang="en-US" sz="2000" b="1" dirty="0" smtClean="0"/>
              <a:t>Inference</a:t>
            </a:r>
          </a:p>
          <a:p>
            <a:pPr lvl="1"/>
            <a:r>
              <a:rPr lang="en-US" sz="1600" dirty="0" smtClean="0"/>
              <a:t>We are often interested in understanding the way that Y is affected as </a:t>
            </a:r>
            <a:r>
              <a:rPr lang="en-US" sz="1600" i="1" dirty="0" smtClean="0"/>
              <a:t>X</a:t>
            </a:r>
            <a:r>
              <a:rPr lang="en-US" sz="1600" dirty="0" smtClean="0"/>
              <a:t> = (</a:t>
            </a:r>
            <a:r>
              <a:rPr lang="en-US" sz="1600" i="1" dirty="0" smtClean="0"/>
              <a:t>X</a:t>
            </a:r>
            <a:r>
              <a:rPr lang="en-US" sz="1100" i="1" dirty="0" smtClean="0"/>
              <a:t>1, </a:t>
            </a:r>
            <a:r>
              <a:rPr lang="en-US" sz="1600" i="1" dirty="0" smtClean="0"/>
              <a:t>X</a:t>
            </a:r>
            <a:r>
              <a:rPr lang="en-US" sz="1100" i="1" dirty="0" smtClean="0"/>
              <a:t>2, </a:t>
            </a:r>
            <a:r>
              <a:rPr lang="en-US" sz="1600" i="1" dirty="0" smtClean="0"/>
              <a:t>X</a:t>
            </a:r>
            <a:r>
              <a:rPr lang="en-US" sz="1100" i="1" dirty="0" smtClean="0"/>
              <a:t>3</a:t>
            </a:r>
            <a:r>
              <a:rPr lang="en-US" sz="1600" dirty="0" smtClean="0"/>
              <a:t>) change. Now,  </a:t>
            </a:r>
            <a:r>
              <a:rPr lang="en-US" sz="1600" i="1" dirty="0" smtClean="0"/>
              <a:t>f</a:t>
            </a:r>
            <a:r>
              <a:rPr lang="en-US" sz="1600" dirty="0" smtClean="0"/>
              <a:t> can’t be treated as a black box, because we need to know its exact form.</a:t>
            </a:r>
          </a:p>
          <a:p>
            <a:pPr lvl="1"/>
            <a:r>
              <a:rPr lang="en-US" sz="1600" dirty="0" smtClean="0"/>
              <a:t>Which predictors are associated with the response?</a:t>
            </a:r>
          </a:p>
          <a:p>
            <a:pPr lvl="1"/>
            <a:r>
              <a:rPr lang="en-US" sz="1600" dirty="0" smtClean="0"/>
              <a:t>What is the relationship between the response and each predictor?</a:t>
            </a:r>
          </a:p>
          <a:p>
            <a:pPr lvl="1"/>
            <a:r>
              <a:rPr lang="en-US" sz="1600" dirty="0" smtClean="0"/>
              <a:t>Can the relationship between Y and each predictor be adequately explained using a </a:t>
            </a:r>
            <a:r>
              <a:rPr lang="en-US" sz="1600" i="1" dirty="0" smtClean="0"/>
              <a:t>linear equation</a:t>
            </a:r>
            <a:r>
              <a:rPr lang="en-US" sz="1600" dirty="0" smtClean="0"/>
              <a:t>, or is the relationship more complex?</a:t>
            </a:r>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180972"/>
            <a:ext cx="8515350" cy="556960"/>
          </a:xfrm>
          <a:prstGeom prst="rect">
            <a:avLst/>
          </a:prstGeom>
        </p:spPr>
        <p:txBody>
          <a:bodyPr/>
          <a:lstStyle/>
          <a:p>
            <a:r>
              <a:rPr lang="en-US" dirty="0" smtClean="0"/>
              <a:t>Prediction Example</a:t>
            </a:r>
            <a:endParaRPr lang="en-US" dirty="0"/>
          </a:p>
        </p:txBody>
      </p:sp>
      <p:sp>
        <p:nvSpPr>
          <p:cNvPr id="10" name="Content Placeholder 1"/>
          <p:cNvSpPr>
            <a:spLocks noGrp="1"/>
          </p:cNvSpPr>
          <p:nvPr>
            <p:ph idx="4294967295"/>
          </p:nvPr>
        </p:nvSpPr>
        <p:spPr>
          <a:xfrm>
            <a:off x="603116" y="885825"/>
            <a:ext cx="8190840" cy="4157663"/>
          </a:xfrm>
          <a:prstGeom prst="rect">
            <a:avLst/>
          </a:prstGeom>
        </p:spPr>
        <p:txBody>
          <a:bodyPr/>
          <a:lstStyle/>
          <a:p>
            <a:r>
              <a:rPr lang="en-US" sz="2000" dirty="0" smtClean="0"/>
              <a:t>Consider a company that is interested in conducting a direct-marketing campaign. </a:t>
            </a:r>
          </a:p>
          <a:p>
            <a:r>
              <a:rPr lang="en-US" sz="2000" dirty="0" smtClean="0"/>
              <a:t>The goal is to identify individuals who will respond positively to a mailing, based on observations of demographic variables measured on each individual. </a:t>
            </a:r>
          </a:p>
          <a:p>
            <a:r>
              <a:rPr lang="en-US" sz="2000" dirty="0" smtClean="0"/>
              <a:t>In this case, the demographic variables serve as predictors, and response to the marketing campaign (either positive or negative) serves as the outcome. </a:t>
            </a:r>
          </a:p>
          <a:p>
            <a:r>
              <a:rPr lang="en-US" sz="2000" dirty="0" smtClean="0"/>
              <a:t>The company is not interested in obtaining a deep understanding of the relationships between each individual predictor and the response; instead, the company simply wants an accurate model to predict the response using the predictors. This is an example of modeling for </a:t>
            </a:r>
            <a:r>
              <a:rPr lang="en-US" sz="2000" i="1" dirty="0" smtClean="0"/>
              <a:t>prediction</a:t>
            </a:r>
            <a:r>
              <a:rPr lang="en-US" sz="2000" dirty="0" smtClean="0"/>
              <a:t>.</a:t>
            </a:r>
            <a:endParaRPr lang="en-US" sz="1600" dirty="0" smtClean="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180972"/>
            <a:ext cx="8515350" cy="556960"/>
          </a:xfrm>
          <a:prstGeom prst="rect">
            <a:avLst/>
          </a:prstGeom>
        </p:spPr>
        <p:txBody>
          <a:bodyPr/>
          <a:lstStyle/>
          <a:p>
            <a:r>
              <a:rPr lang="en-US" dirty="0" smtClean="0"/>
              <a:t>Inference Example</a:t>
            </a:r>
            <a:endParaRPr lang="en-US" dirty="0"/>
          </a:p>
        </p:txBody>
      </p:sp>
      <p:sp>
        <p:nvSpPr>
          <p:cNvPr id="10" name="Content Placeholder 1"/>
          <p:cNvSpPr>
            <a:spLocks noGrp="1"/>
          </p:cNvSpPr>
          <p:nvPr>
            <p:ph idx="4294967295"/>
          </p:nvPr>
        </p:nvSpPr>
        <p:spPr>
          <a:xfrm>
            <a:off x="603116" y="885825"/>
            <a:ext cx="8190840" cy="4157663"/>
          </a:xfrm>
          <a:prstGeom prst="rect">
            <a:avLst/>
          </a:prstGeom>
        </p:spPr>
        <p:txBody>
          <a:bodyPr/>
          <a:lstStyle/>
          <a:p>
            <a:r>
              <a:rPr lang="en-US" sz="2000" dirty="0" smtClean="0"/>
              <a:t>In contrast, consider the </a:t>
            </a:r>
            <a:r>
              <a:rPr lang="en-US" sz="2000" b="1" dirty="0" smtClean="0"/>
              <a:t>Advertising</a:t>
            </a:r>
            <a:r>
              <a:rPr lang="en-US" sz="2000" dirty="0" smtClean="0"/>
              <a:t> data discussed in previous slides. One may be interested in answering questions such as:</a:t>
            </a:r>
          </a:p>
          <a:p>
            <a:pPr lvl="1"/>
            <a:r>
              <a:rPr lang="en-US" sz="1600" dirty="0" smtClean="0"/>
              <a:t>Which </a:t>
            </a:r>
            <a:r>
              <a:rPr lang="en-US" sz="1600" b="1" dirty="0" smtClean="0"/>
              <a:t>media</a:t>
            </a:r>
            <a:r>
              <a:rPr lang="en-US" sz="1600" dirty="0" smtClean="0"/>
              <a:t> contribute to </a:t>
            </a:r>
            <a:r>
              <a:rPr lang="en-US" sz="1600" b="1" dirty="0" smtClean="0"/>
              <a:t>sales</a:t>
            </a:r>
            <a:r>
              <a:rPr lang="en-US" sz="1600" dirty="0" smtClean="0"/>
              <a:t>?</a:t>
            </a:r>
          </a:p>
          <a:p>
            <a:pPr lvl="1"/>
            <a:r>
              <a:rPr lang="en-US" sz="1600" dirty="0" smtClean="0"/>
              <a:t>Which </a:t>
            </a:r>
            <a:r>
              <a:rPr lang="en-US" sz="1600" b="1" dirty="0" smtClean="0"/>
              <a:t>media</a:t>
            </a:r>
            <a:r>
              <a:rPr lang="en-US" sz="1600" dirty="0" smtClean="0"/>
              <a:t> generate the biggest boost in </a:t>
            </a:r>
            <a:r>
              <a:rPr lang="en-US" sz="1600" b="1" dirty="0" smtClean="0"/>
              <a:t>sales</a:t>
            </a:r>
            <a:r>
              <a:rPr lang="en-US" sz="1600" dirty="0" smtClean="0"/>
              <a:t>?</a:t>
            </a:r>
          </a:p>
          <a:p>
            <a:pPr lvl="1"/>
            <a:r>
              <a:rPr lang="en-US" sz="1600" dirty="0" smtClean="0"/>
              <a:t>How much increase in </a:t>
            </a:r>
            <a:r>
              <a:rPr lang="en-US" sz="1600" b="1" dirty="0" smtClean="0"/>
              <a:t>sales</a:t>
            </a:r>
            <a:r>
              <a:rPr lang="en-US" sz="1600" dirty="0" smtClean="0"/>
              <a:t> is associated with a given increase in </a:t>
            </a:r>
            <a:r>
              <a:rPr lang="en-US" sz="1600" b="1" dirty="0" smtClean="0"/>
              <a:t>TV</a:t>
            </a:r>
            <a:r>
              <a:rPr lang="en-US" sz="1600" dirty="0" smtClean="0"/>
              <a:t> advertising?</a:t>
            </a:r>
          </a:p>
          <a:p>
            <a:r>
              <a:rPr lang="en-US" sz="2000" dirty="0" smtClean="0"/>
              <a:t>This situation falls into the </a:t>
            </a:r>
            <a:r>
              <a:rPr lang="en-US" sz="2000" i="1" dirty="0" smtClean="0"/>
              <a:t>inference </a:t>
            </a:r>
            <a:r>
              <a:rPr lang="en-US" sz="2000" dirty="0" smtClean="0"/>
              <a:t>paradigm.</a:t>
            </a:r>
            <a:endParaRPr lang="en-US" sz="1600" dirty="0" smtClean="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180972"/>
            <a:ext cx="8515350" cy="556960"/>
          </a:xfrm>
          <a:prstGeom prst="rect">
            <a:avLst/>
          </a:prstGeom>
        </p:spPr>
        <p:txBody>
          <a:bodyPr/>
          <a:lstStyle/>
          <a:p>
            <a:r>
              <a:rPr lang="en-US" dirty="0" smtClean="0"/>
              <a:t>How to Estimate </a:t>
            </a:r>
            <a:r>
              <a:rPr lang="en-US" i="1" dirty="0" smtClean="0">
                <a:latin typeface="+mj-lt"/>
              </a:rPr>
              <a:t>f</a:t>
            </a:r>
            <a:r>
              <a:rPr lang="en-US" i="1" dirty="0" smtClean="0"/>
              <a:t> </a:t>
            </a:r>
            <a:r>
              <a:rPr lang="en-US" dirty="0" smtClean="0"/>
              <a:t>?</a:t>
            </a:r>
            <a:endParaRPr lang="en-US" dirty="0"/>
          </a:p>
        </p:txBody>
      </p:sp>
      <p:sp>
        <p:nvSpPr>
          <p:cNvPr id="10" name="Content Placeholder 1"/>
          <p:cNvSpPr>
            <a:spLocks noGrp="1"/>
          </p:cNvSpPr>
          <p:nvPr>
            <p:ph idx="4294967295"/>
          </p:nvPr>
        </p:nvSpPr>
        <p:spPr>
          <a:xfrm>
            <a:off x="603116" y="885825"/>
            <a:ext cx="8190840" cy="4157663"/>
          </a:xfrm>
          <a:prstGeom prst="rect">
            <a:avLst/>
          </a:prstGeom>
        </p:spPr>
        <p:txBody>
          <a:bodyPr/>
          <a:lstStyle/>
          <a:p>
            <a:r>
              <a:rPr lang="en-US" sz="2000" b="1" dirty="0" smtClean="0"/>
              <a:t>Parametric methods </a:t>
            </a:r>
            <a:r>
              <a:rPr lang="en-US" sz="2000" dirty="0" smtClean="0"/>
              <a:t>involve a 2-step model-based approach</a:t>
            </a:r>
            <a:r>
              <a:rPr lang="en-US" sz="2000" b="1" dirty="0" smtClean="0"/>
              <a:t>:</a:t>
            </a:r>
          </a:p>
          <a:p>
            <a:pPr lvl="1"/>
            <a:r>
              <a:rPr lang="en-US" sz="1600" dirty="0" smtClean="0"/>
              <a:t>First, we make an assumption about the functional form, or shape, of </a:t>
            </a:r>
            <a:r>
              <a:rPr lang="en-US" sz="1600" i="1" dirty="0" smtClean="0"/>
              <a:t>f</a:t>
            </a:r>
            <a:r>
              <a:rPr lang="en-US" sz="1600" dirty="0" smtClean="0"/>
              <a:t>. For example, one very simple assumption is that </a:t>
            </a:r>
            <a:r>
              <a:rPr lang="en-US" sz="1600" i="1" dirty="0" smtClean="0"/>
              <a:t>f</a:t>
            </a:r>
            <a:r>
              <a:rPr lang="en-US" sz="1600" dirty="0" smtClean="0"/>
              <a:t> is linear in </a:t>
            </a:r>
            <a:r>
              <a:rPr lang="en-US" sz="1600" i="1" dirty="0" smtClean="0"/>
              <a:t>X</a:t>
            </a:r>
            <a:r>
              <a:rPr lang="en-US" sz="1600" dirty="0" smtClean="0"/>
              <a:t>: </a:t>
            </a:r>
          </a:p>
          <a:p>
            <a:pPr lvl="1"/>
            <a:r>
              <a:rPr lang="en-US" sz="1600" dirty="0" smtClean="0"/>
              <a:t>f(X) = </a:t>
            </a:r>
            <a:r>
              <a:rPr lang="en-US" sz="1600" i="1" dirty="0" smtClean="0"/>
              <a:t>β</a:t>
            </a:r>
            <a:r>
              <a:rPr lang="en-US" sz="1400" i="1" dirty="0" smtClean="0"/>
              <a:t>0</a:t>
            </a:r>
            <a:r>
              <a:rPr lang="en-US" sz="1600" i="1" dirty="0" smtClean="0"/>
              <a:t> + β</a:t>
            </a:r>
            <a:r>
              <a:rPr lang="en-US" sz="1400" i="1" dirty="0" smtClean="0"/>
              <a:t>1</a:t>
            </a:r>
            <a:r>
              <a:rPr lang="en-US" sz="1600" i="1" dirty="0" smtClean="0"/>
              <a:t>X</a:t>
            </a:r>
            <a:r>
              <a:rPr lang="en-US" sz="1400" i="1" dirty="0" smtClean="0"/>
              <a:t>1</a:t>
            </a:r>
            <a:r>
              <a:rPr lang="en-US" sz="1600" i="1" dirty="0" smtClean="0"/>
              <a:t> + β</a:t>
            </a:r>
            <a:r>
              <a:rPr lang="en-US" sz="1400" i="1" dirty="0" smtClean="0"/>
              <a:t>2</a:t>
            </a:r>
            <a:r>
              <a:rPr lang="en-US" sz="1600" i="1" dirty="0" smtClean="0"/>
              <a:t>X</a:t>
            </a:r>
            <a:r>
              <a:rPr lang="en-US" sz="1400" i="1" dirty="0" smtClean="0"/>
              <a:t>2</a:t>
            </a:r>
            <a:r>
              <a:rPr lang="en-US" sz="1600" i="1" dirty="0" smtClean="0"/>
              <a:t> + ...+ </a:t>
            </a:r>
            <a:r>
              <a:rPr lang="en-US" sz="1600" i="1" dirty="0" err="1" smtClean="0"/>
              <a:t>βpXp</a:t>
            </a:r>
            <a:endParaRPr lang="en-US" sz="1600" i="1" dirty="0" smtClean="0"/>
          </a:p>
          <a:p>
            <a:pPr lvl="1"/>
            <a:r>
              <a:rPr lang="en-US" sz="1600" dirty="0" smtClean="0"/>
              <a:t>This is a linear model, which will be discussed in later slides. Once we have assumed that </a:t>
            </a:r>
            <a:r>
              <a:rPr lang="en-US" sz="1600" i="1" dirty="0" smtClean="0"/>
              <a:t>f</a:t>
            </a:r>
            <a:r>
              <a:rPr lang="en-US" sz="1600" dirty="0" smtClean="0"/>
              <a:t> is linear, the problem of estimating </a:t>
            </a:r>
            <a:r>
              <a:rPr lang="en-US" sz="1600" i="1" dirty="0" smtClean="0"/>
              <a:t>f</a:t>
            </a:r>
            <a:r>
              <a:rPr lang="en-US" sz="1600" dirty="0" smtClean="0"/>
              <a:t> is greatly </a:t>
            </a:r>
            <a:r>
              <a:rPr lang="en-US" sz="1600" dirty="0" err="1" smtClean="0"/>
              <a:t>simpliﬁed</a:t>
            </a:r>
            <a:r>
              <a:rPr lang="en-US" sz="1600" dirty="0" smtClean="0"/>
              <a:t>. One only needs to estimate the p + 1 </a:t>
            </a:r>
            <a:r>
              <a:rPr lang="en-US" sz="1600" dirty="0" err="1" smtClean="0"/>
              <a:t>coeﬃcients</a:t>
            </a:r>
            <a:r>
              <a:rPr lang="en-US" sz="1600" dirty="0" smtClean="0"/>
              <a:t> </a:t>
            </a:r>
            <a:r>
              <a:rPr lang="en-US" sz="1600" i="1" dirty="0" smtClean="0"/>
              <a:t>β</a:t>
            </a:r>
            <a:r>
              <a:rPr lang="en-US" sz="1400" i="1" dirty="0" smtClean="0"/>
              <a:t>0</a:t>
            </a:r>
            <a:r>
              <a:rPr lang="en-US" sz="1600" i="1" dirty="0" smtClean="0"/>
              <a:t>, β</a:t>
            </a:r>
            <a:r>
              <a:rPr lang="en-US" sz="1400" i="1" dirty="0" smtClean="0"/>
              <a:t>1</a:t>
            </a:r>
            <a:r>
              <a:rPr lang="en-US" sz="1600" i="1" dirty="0" smtClean="0"/>
              <a:t>,...,</a:t>
            </a:r>
            <a:r>
              <a:rPr lang="en-US" sz="1600" i="1" dirty="0" err="1" smtClean="0"/>
              <a:t>βp</a:t>
            </a:r>
            <a:r>
              <a:rPr lang="en-US" sz="1600" i="1" dirty="0" smtClean="0"/>
              <a:t>.</a:t>
            </a:r>
          </a:p>
          <a:p>
            <a:pPr lvl="1"/>
            <a:endParaRPr lang="en-US" sz="1600" dirty="0" smtClean="0"/>
          </a:p>
          <a:p>
            <a:pPr lvl="1"/>
            <a:r>
              <a:rPr lang="en-US" sz="1600" dirty="0" smtClean="0"/>
              <a:t>After a model has been selected, we need a procedure that uses the </a:t>
            </a:r>
            <a:r>
              <a:rPr lang="en-US" sz="1600" b="1" i="1" dirty="0" smtClean="0"/>
              <a:t>training data </a:t>
            </a:r>
            <a:r>
              <a:rPr lang="en-US" sz="1600" dirty="0" smtClean="0"/>
              <a:t>to </a:t>
            </a:r>
            <a:r>
              <a:rPr lang="en-US" sz="1600" dirty="0" err="1" smtClean="0"/>
              <a:t>ﬁt</a:t>
            </a:r>
            <a:r>
              <a:rPr lang="en-US" sz="1600" dirty="0" smtClean="0"/>
              <a:t> or train the model. In the case of the linear model </a:t>
            </a:r>
            <a:r>
              <a:rPr lang="en-US" sz="1600" dirty="0" err="1" smtClean="0"/>
              <a:t>ﬁt</a:t>
            </a:r>
            <a:r>
              <a:rPr lang="en-US" sz="1600" dirty="0" smtClean="0"/>
              <a:t>, we need to estimate the parameters </a:t>
            </a:r>
            <a:r>
              <a:rPr lang="en-US" sz="1600" i="1" dirty="0" smtClean="0"/>
              <a:t>β</a:t>
            </a:r>
            <a:r>
              <a:rPr lang="en-US" sz="1400" i="1" dirty="0" smtClean="0"/>
              <a:t>0</a:t>
            </a:r>
            <a:r>
              <a:rPr lang="en-US" sz="1600" i="1" dirty="0" smtClean="0"/>
              <a:t>, β</a:t>
            </a:r>
            <a:r>
              <a:rPr lang="en-US" sz="1400" i="1" dirty="0" smtClean="0"/>
              <a:t>1</a:t>
            </a:r>
            <a:r>
              <a:rPr lang="en-US" sz="1600" i="1" dirty="0" smtClean="0"/>
              <a:t>,...,</a:t>
            </a:r>
            <a:r>
              <a:rPr lang="en-US" sz="1600" i="1" dirty="0" err="1" smtClean="0"/>
              <a:t>βp</a:t>
            </a:r>
            <a:r>
              <a:rPr lang="en-US" sz="1600" i="1" dirty="0" smtClean="0"/>
              <a:t> </a:t>
            </a:r>
            <a:r>
              <a:rPr lang="en-US" sz="1600" dirty="0" smtClean="0"/>
              <a:t>such that Y ≈ </a:t>
            </a:r>
            <a:r>
              <a:rPr lang="en-US" sz="1600" i="1" dirty="0" smtClean="0"/>
              <a:t>β</a:t>
            </a:r>
            <a:r>
              <a:rPr lang="en-US" sz="1400" i="1" dirty="0" smtClean="0"/>
              <a:t>0</a:t>
            </a:r>
            <a:r>
              <a:rPr lang="en-US" sz="1600" i="1" dirty="0" smtClean="0"/>
              <a:t> + β</a:t>
            </a:r>
            <a:r>
              <a:rPr lang="en-US" sz="1400" i="1" dirty="0" smtClean="0"/>
              <a:t>1</a:t>
            </a:r>
            <a:r>
              <a:rPr lang="en-US" sz="1600" i="1" dirty="0" smtClean="0"/>
              <a:t>X</a:t>
            </a:r>
            <a:r>
              <a:rPr lang="en-US" sz="1400" i="1" dirty="0" smtClean="0"/>
              <a:t>1</a:t>
            </a:r>
            <a:r>
              <a:rPr lang="en-US" sz="1600" i="1" dirty="0" smtClean="0"/>
              <a:t> + β</a:t>
            </a:r>
            <a:r>
              <a:rPr lang="en-US" sz="1400" i="1" dirty="0" smtClean="0"/>
              <a:t>2</a:t>
            </a:r>
            <a:r>
              <a:rPr lang="en-US" sz="1600" i="1" dirty="0" smtClean="0"/>
              <a:t>X</a:t>
            </a:r>
            <a:r>
              <a:rPr lang="en-US" sz="1400" i="1" dirty="0" smtClean="0"/>
              <a:t>2</a:t>
            </a:r>
            <a:r>
              <a:rPr lang="en-US" sz="1600" i="1" dirty="0" smtClean="0"/>
              <a:t> + ...+ </a:t>
            </a:r>
            <a:r>
              <a:rPr lang="en-US" sz="1600" i="1" dirty="0" err="1" smtClean="0"/>
              <a:t>βpXp</a:t>
            </a:r>
            <a:r>
              <a:rPr lang="en-US" sz="1600" dirty="0" smtClean="0"/>
              <a:t>. </a:t>
            </a:r>
          </a:p>
          <a:p>
            <a:pPr lvl="1"/>
            <a:r>
              <a:rPr lang="en-US" sz="1600" dirty="0" smtClean="0"/>
              <a:t>The most common approach to </a:t>
            </a:r>
            <a:r>
              <a:rPr lang="en-US" sz="1600" dirty="0" err="1" smtClean="0"/>
              <a:t>ﬁtting</a:t>
            </a:r>
            <a:r>
              <a:rPr lang="en-US" sz="1600" dirty="0" smtClean="0"/>
              <a:t> the linear model is referred to as </a:t>
            </a:r>
            <a:r>
              <a:rPr lang="en-US" sz="1600" b="1" i="1" dirty="0" smtClean="0"/>
              <a:t>least squares</a:t>
            </a:r>
            <a:r>
              <a:rPr lang="en-US" sz="1600" dirty="0" smtClean="0"/>
              <a:t>, which we discuss later. </a:t>
            </a:r>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180972"/>
            <a:ext cx="8515350" cy="556960"/>
          </a:xfrm>
          <a:prstGeom prst="rect">
            <a:avLst/>
          </a:prstGeom>
        </p:spPr>
        <p:txBody>
          <a:bodyPr/>
          <a:lstStyle/>
          <a:p>
            <a:r>
              <a:rPr lang="en-US" dirty="0" smtClean="0"/>
              <a:t>How to Estimate </a:t>
            </a:r>
            <a:r>
              <a:rPr lang="en-US" i="1" dirty="0" smtClean="0">
                <a:latin typeface="+mj-lt"/>
              </a:rPr>
              <a:t>f</a:t>
            </a:r>
            <a:r>
              <a:rPr lang="en-US" i="1" dirty="0" smtClean="0"/>
              <a:t> </a:t>
            </a:r>
            <a:r>
              <a:rPr lang="en-US" dirty="0" smtClean="0"/>
              <a:t>?</a:t>
            </a:r>
            <a:endParaRPr lang="en-US" dirty="0"/>
          </a:p>
        </p:txBody>
      </p:sp>
      <p:sp>
        <p:nvSpPr>
          <p:cNvPr id="10" name="Content Placeholder 1"/>
          <p:cNvSpPr>
            <a:spLocks noGrp="1"/>
          </p:cNvSpPr>
          <p:nvPr>
            <p:ph idx="4294967295"/>
          </p:nvPr>
        </p:nvSpPr>
        <p:spPr>
          <a:xfrm>
            <a:off x="603116" y="885825"/>
            <a:ext cx="8190840" cy="4157663"/>
          </a:xfrm>
          <a:prstGeom prst="rect">
            <a:avLst/>
          </a:prstGeom>
        </p:spPr>
        <p:txBody>
          <a:bodyPr/>
          <a:lstStyle/>
          <a:p>
            <a:r>
              <a:rPr lang="en-US" sz="2000" b="1" dirty="0" smtClean="0"/>
              <a:t>Non-Parametric methods </a:t>
            </a:r>
            <a:r>
              <a:rPr lang="en-US" sz="2000" dirty="0" smtClean="0"/>
              <a:t>do not make explicit assumptions about the functional form of </a:t>
            </a:r>
            <a:r>
              <a:rPr lang="en-US" sz="2000" i="1" dirty="0" smtClean="0"/>
              <a:t>f</a:t>
            </a:r>
            <a:r>
              <a:rPr lang="en-US" sz="2000" dirty="0" smtClean="0"/>
              <a:t>. Instead they seek an estimate of </a:t>
            </a:r>
            <a:r>
              <a:rPr lang="en-US" sz="2000" i="1" dirty="0" smtClean="0"/>
              <a:t>f</a:t>
            </a:r>
            <a:r>
              <a:rPr lang="en-US" sz="2000" dirty="0" smtClean="0"/>
              <a:t> that gets as close to the data points as possible without being too rough or wiggly. </a:t>
            </a:r>
          </a:p>
          <a:p>
            <a:r>
              <a:rPr lang="en-US" sz="2000" dirty="0" smtClean="0"/>
              <a:t>Such approaches can have a major advantage over parametric approaches:</a:t>
            </a:r>
          </a:p>
          <a:p>
            <a:pPr lvl="1"/>
            <a:r>
              <a:rPr lang="en-US" sz="1600" dirty="0" smtClean="0"/>
              <a:t>they have the potential to accurately </a:t>
            </a:r>
            <a:r>
              <a:rPr lang="en-US" sz="1600" dirty="0" err="1" smtClean="0"/>
              <a:t>ﬁt</a:t>
            </a:r>
            <a:r>
              <a:rPr lang="en-US" sz="1600" dirty="0" smtClean="0"/>
              <a:t> a wider range of possible shapes for </a:t>
            </a:r>
            <a:r>
              <a:rPr lang="en-US" sz="1600" i="1" dirty="0" smtClean="0"/>
              <a:t>f</a:t>
            </a:r>
            <a:r>
              <a:rPr lang="en-US" sz="1600" dirty="0" smtClean="0"/>
              <a:t>. </a:t>
            </a:r>
          </a:p>
          <a:p>
            <a:r>
              <a:rPr lang="en-US" sz="2000" dirty="0" smtClean="0"/>
              <a:t>But non-parametric approaches do </a:t>
            </a:r>
            <a:r>
              <a:rPr lang="en-US" sz="2000" dirty="0" err="1" smtClean="0"/>
              <a:t>suﬀer</a:t>
            </a:r>
            <a:r>
              <a:rPr lang="en-US" sz="2000" dirty="0" smtClean="0"/>
              <a:t> from a major disadvantage: </a:t>
            </a:r>
          </a:p>
          <a:p>
            <a:pPr lvl="1"/>
            <a:r>
              <a:rPr lang="en-US" sz="1600" dirty="0" smtClean="0"/>
              <a:t>since they do not reduce the problem of estimating </a:t>
            </a:r>
            <a:r>
              <a:rPr lang="en-US" sz="1600" i="1" dirty="0" smtClean="0"/>
              <a:t>f</a:t>
            </a:r>
            <a:r>
              <a:rPr lang="en-US" sz="1600" dirty="0" smtClean="0"/>
              <a:t> to a small number of parameters, a very large number of observations (far more than is typically needed for a parametric approach) is required in order to obtain an accurate estimate for </a:t>
            </a:r>
            <a:r>
              <a:rPr lang="en-US" sz="1600" i="1" dirty="0" smtClean="0"/>
              <a:t>f</a:t>
            </a:r>
            <a:r>
              <a:rPr lang="en-US" sz="1600" dirty="0" smtClean="0"/>
              <a:t>. </a:t>
            </a:r>
            <a:endParaRPr lang="en-US" sz="1600" b="1" dirty="0" smtClean="0"/>
          </a:p>
          <a:p>
            <a:pPr lvl="1"/>
            <a:endParaRPr lang="en-US" sz="1600" dirty="0" smtClean="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180972"/>
            <a:ext cx="8515350" cy="556960"/>
          </a:xfrm>
          <a:prstGeom prst="rect">
            <a:avLst/>
          </a:prstGeom>
        </p:spPr>
        <p:txBody>
          <a:bodyPr/>
          <a:lstStyle/>
          <a:p>
            <a:r>
              <a:rPr lang="en-US" dirty="0" smtClean="0"/>
              <a:t>How to Estimate </a:t>
            </a:r>
            <a:r>
              <a:rPr lang="en-US" i="1" dirty="0" smtClean="0">
                <a:latin typeface="+mj-lt"/>
              </a:rPr>
              <a:t>f</a:t>
            </a:r>
            <a:r>
              <a:rPr lang="en-US" i="1" dirty="0" smtClean="0"/>
              <a:t> </a:t>
            </a:r>
            <a:r>
              <a:rPr lang="en-US" dirty="0" smtClean="0"/>
              <a:t>?</a:t>
            </a:r>
            <a:endParaRPr lang="en-US" dirty="0"/>
          </a:p>
        </p:txBody>
      </p:sp>
      <p:pic>
        <p:nvPicPr>
          <p:cNvPr id="6146" name="Picture 2"/>
          <p:cNvPicPr>
            <a:picLocks noChangeAspect="1" noChangeArrowheads="1"/>
          </p:cNvPicPr>
          <p:nvPr/>
        </p:nvPicPr>
        <p:blipFill>
          <a:blip r:embed="rId2"/>
          <a:srcRect/>
          <a:stretch>
            <a:fillRect/>
          </a:stretch>
        </p:blipFill>
        <p:spPr bwMode="auto">
          <a:xfrm>
            <a:off x="0" y="694311"/>
            <a:ext cx="4498181" cy="3646709"/>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443413" y="1607578"/>
            <a:ext cx="4467224" cy="3535922"/>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Model Accuracy</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i="1" dirty="0" smtClean="0"/>
              <a:t>There is no free lunch in statistics</a:t>
            </a:r>
            <a:r>
              <a:rPr lang="en-US" sz="2000" dirty="0" smtClean="0"/>
              <a:t>: no one method dominates all others over all possible data sets. Selecting the best approach can be one of the most challenging parts of performing statistical learning in practice.</a:t>
            </a:r>
          </a:p>
          <a:p>
            <a:pPr lvl="1"/>
            <a:endParaRPr lang="en-US" sz="1600" dirty="0" smtClean="0"/>
          </a:p>
        </p:txBody>
      </p:sp>
      <p:sp>
        <p:nvSpPr>
          <p:cNvPr id="6" name="Content Placeholder 1"/>
          <p:cNvSpPr>
            <a:spLocks noGrp="1"/>
          </p:cNvSpPr>
          <p:nvPr>
            <p:ph idx="4294967295"/>
          </p:nvPr>
        </p:nvSpPr>
        <p:spPr>
          <a:xfrm>
            <a:off x="542925" y="1893094"/>
            <a:ext cx="2650331" cy="3078956"/>
          </a:xfrm>
          <a:prstGeom prst="rect">
            <a:avLst/>
          </a:prstGeom>
        </p:spPr>
        <p:txBody>
          <a:bodyPr/>
          <a:lstStyle/>
          <a:p>
            <a:pPr lvl="1"/>
            <a:r>
              <a:rPr lang="en-US" sz="1600" b="1" dirty="0" smtClean="0"/>
              <a:t>Measuring the Quality of Fit</a:t>
            </a:r>
            <a:r>
              <a:rPr lang="en-US" sz="1600" dirty="0" smtClean="0"/>
              <a:t>: Training and test MSE (mean square of errors)</a:t>
            </a:r>
          </a:p>
          <a:p>
            <a:pPr lvl="1"/>
            <a:r>
              <a:rPr lang="en-US" sz="1600" dirty="0" smtClean="0"/>
              <a:t>No guarantee that the method with the lowest training MSE will also have the lowest test MSE.</a:t>
            </a:r>
          </a:p>
          <a:p>
            <a:pPr lvl="1"/>
            <a:r>
              <a:rPr lang="en-US" sz="1600" dirty="0" smtClean="0"/>
              <a:t>Increasing flexibility example </a:t>
            </a:r>
            <a:r>
              <a:rPr lang="en-US" sz="1600" dirty="0" err="1" smtClean="0"/>
              <a:t>wrt</a:t>
            </a:r>
            <a:r>
              <a:rPr lang="en-US" sz="1600" dirty="0" smtClean="0"/>
              <a:t> training data.</a:t>
            </a:r>
          </a:p>
          <a:p>
            <a:pPr lvl="1"/>
            <a:endParaRPr lang="en-US" sz="1600" dirty="0" smtClean="0"/>
          </a:p>
          <a:p>
            <a:pPr lvl="1"/>
            <a:endParaRPr lang="en-US" sz="1600" dirty="0" smtClean="0"/>
          </a:p>
        </p:txBody>
      </p:sp>
      <p:pic>
        <p:nvPicPr>
          <p:cNvPr id="7171" name="Picture 3"/>
          <p:cNvPicPr>
            <a:picLocks noChangeAspect="1" noChangeArrowheads="1"/>
          </p:cNvPicPr>
          <p:nvPr/>
        </p:nvPicPr>
        <p:blipFill>
          <a:blip r:embed="rId2"/>
          <a:srcRect/>
          <a:stretch>
            <a:fillRect/>
          </a:stretch>
        </p:blipFill>
        <p:spPr bwMode="auto">
          <a:xfrm>
            <a:off x="3157538" y="1959246"/>
            <a:ext cx="5765006" cy="3184253"/>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Model Accuracy</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Let’s look at another example where f is much closer to being linear. In this setting, linear regression provides a very good fit to the data.</a:t>
            </a:r>
          </a:p>
          <a:p>
            <a:pPr lvl="1"/>
            <a:endParaRPr lang="en-US" sz="1600" dirty="0" smtClean="0"/>
          </a:p>
        </p:txBody>
      </p:sp>
      <p:sp>
        <p:nvSpPr>
          <p:cNvPr id="6" name="Content Placeholder 1"/>
          <p:cNvSpPr>
            <a:spLocks noGrp="1"/>
          </p:cNvSpPr>
          <p:nvPr>
            <p:ph idx="4294967295"/>
          </p:nvPr>
        </p:nvSpPr>
        <p:spPr>
          <a:xfrm>
            <a:off x="542926" y="1621631"/>
            <a:ext cx="2586038" cy="3350419"/>
          </a:xfrm>
          <a:prstGeom prst="rect">
            <a:avLst/>
          </a:prstGeom>
        </p:spPr>
        <p:txBody>
          <a:bodyPr/>
          <a:lstStyle/>
          <a:p>
            <a:pPr lvl="1"/>
            <a:r>
              <a:rPr lang="en-US" sz="1600" b="1" dirty="0" smtClean="0"/>
              <a:t>Fundamental property of statistical learning</a:t>
            </a:r>
            <a:r>
              <a:rPr lang="en-US" sz="1600" dirty="0" smtClean="0"/>
              <a:t>:</a:t>
            </a:r>
          </a:p>
          <a:p>
            <a:pPr lvl="1"/>
            <a:r>
              <a:rPr lang="en-US" sz="1600" dirty="0" smtClean="0"/>
              <a:t>Monotone decrease in the training MSE</a:t>
            </a:r>
          </a:p>
          <a:p>
            <a:pPr lvl="1"/>
            <a:r>
              <a:rPr lang="en-US" sz="1600" dirty="0" smtClean="0"/>
              <a:t>A U-shape in the test MSE</a:t>
            </a:r>
          </a:p>
          <a:p>
            <a:pPr lvl="1"/>
            <a:r>
              <a:rPr lang="en-US" sz="1600" i="1" dirty="0" err="1" smtClean="0"/>
              <a:t>Overfitting</a:t>
            </a:r>
            <a:r>
              <a:rPr lang="en-US" sz="1600" dirty="0" smtClean="0"/>
              <a:t>: Small training MSE and large test MSE </a:t>
            </a:r>
          </a:p>
          <a:p>
            <a:pPr lvl="1"/>
            <a:endParaRPr lang="en-US" sz="1600" dirty="0" smtClean="0"/>
          </a:p>
          <a:p>
            <a:pPr lvl="1"/>
            <a:endParaRPr lang="en-US" sz="1600" dirty="0" smtClean="0"/>
          </a:p>
        </p:txBody>
      </p:sp>
      <p:pic>
        <p:nvPicPr>
          <p:cNvPr id="8194" name="Picture 2"/>
          <p:cNvPicPr>
            <a:picLocks noChangeAspect="1" noChangeArrowheads="1"/>
          </p:cNvPicPr>
          <p:nvPr/>
        </p:nvPicPr>
        <p:blipFill>
          <a:blip r:embed="rId2"/>
          <a:srcRect/>
          <a:stretch>
            <a:fillRect/>
          </a:stretch>
        </p:blipFill>
        <p:spPr bwMode="auto">
          <a:xfrm>
            <a:off x="3031331" y="1790700"/>
            <a:ext cx="5895975" cy="3352800"/>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Model Accuracy</a:t>
            </a:r>
            <a:endParaRPr lang="en-US" dirty="0"/>
          </a:p>
        </p:txBody>
      </p:sp>
      <p:pic>
        <p:nvPicPr>
          <p:cNvPr id="80898" name="Picture 2" descr="Bias–Variance Trade-off - gobind agarwal - Medium"/>
          <p:cNvPicPr>
            <a:picLocks noChangeAspect="1" noChangeArrowheads="1"/>
          </p:cNvPicPr>
          <p:nvPr/>
        </p:nvPicPr>
        <p:blipFill>
          <a:blip r:embed="rId2"/>
          <a:srcRect/>
          <a:stretch>
            <a:fillRect/>
          </a:stretch>
        </p:blipFill>
        <p:spPr bwMode="auto">
          <a:xfrm>
            <a:off x="56212" y="1700213"/>
            <a:ext cx="8848075" cy="3443287"/>
          </a:xfrm>
          <a:prstGeom prst="rect">
            <a:avLst/>
          </a:prstGeom>
          <a:noFill/>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100014"/>
            <a:ext cx="7943850" cy="431664"/>
          </a:xfrm>
        </p:spPr>
        <p:txBody>
          <a:bodyPr/>
          <a:lstStyle/>
          <a:p>
            <a:r>
              <a:rPr lang="en-US" dirty="0" smtClean="0"/>
              <a:t>What is Machine Learning?</a:t>
            </a:r>
            <a:endParaRPr lang="en-US" dirty="0"/>
          </a:p>
        </p:txBody>
      </p:sp>
      <p:pic>
        <p:nvPicPr>
          <p:cNvPr id="4" name="Picture 2" descr="Believing These 8 Myths About What Is Data Science Keeps You From ..."/>
          <p:cNvPicPr>
            <a:picLocks noChangeAspect="1" noChangeArrowheads="1"/>
          </p:cNvPicPr>
          <p:nvPr/>
        </p:nvPicPr>
        <p:blipFill>
          <a:blip r:embed="rId2"/>
          <a:srcRect/>
          <a:stretch>
            <a:fillRect/>
          </a:stretch>
        </p:blipFill>
        <p:spPr bwMode="auto">
          <a:xfrm>
            <a:off x="6038516" y="2328862"/>
            <a:ext cx="3105484" cy="2814638"/>
          </a:xfrm>
          <a:prstGeom prst="rect">
            <a:avLst/>
          </a:prstGeom>
          <a:noFill/>
        </p:spPr>
      </p:pic>
      <p:sp>
        <p:nvSpPr>
          <p:cNvPr id="5" name="Content Placeholder 1"/>
          <p:cNvSpPr>
            <a:spLocks noGrp="1"/>
          </p:cNvSpPr>
          <p:nvPr>
            <p:ph idx="4294967295"/>
          </p:nvPr>
        </p:nvSpPr>
        <p:spPr>
          <a:xfrm>
            <a:off x="521493" y="785813"/>
            <a:ext cx="5772151" cy="4357687"/>
          </a:xfrm>
          <a:prstGeom prst="rect">
            <a:avLst/>
          </a:prstGeom>
        </p:spPr>
        <p:txBody>
          <a:bodyPr/>
          <a:lstStyle/>
          <a:p>
            <a:r>
              <a:rPr lang="en-US" sz="2000" dirty="0" smtClean="0"/>
              <a:t>Machine learning is essentially a form of applied statistics. </a:t>
            </a:r>
          </a:p>
          <a:p>
            <a:pPr lvl="1"/>
            <a:r>
              <a:rPr lang="en-US" sz="1600" dirty="0" smtClean="0"/>
              <a:t>Machine learning is statistics scaled up to big data. </a:t>
            </a:r>
          </a:p>
          <a:p>
            <a:r>
              <a:rPr lang="en-US" sz="2000" dirty="0" smtClean="0"/>
              <a:t>The major difference between machine learning and statistics is their purpose. </a:t>
            </a:r>
          </a:p>
          <a:p>
            <a:pPr lvl="1"/>
            <a:r>
              <a:rPr lang="en-US" sz="1600" dirty="0" smtClean="0"/>
              <a:t>Machine learning models are designed to make the most accurate predictions possible. Statistical models are designed for inference about the relationships between variables.</a:t>
            </a:r>
          </a:p>
          <a:p>
            <a:pPr lvl="1"/>
            <a:r>
              <a:rPr lang="en-US" sz="1600" dirty="0" smtClean="0"/>
              <a:t>To make this slightly more explicit, there are lots of statistical models that can make predictions, but predictive accuracy is not their strength.</a:t>
            </a:r>
          </a:p>
          <a:p>
            <a:pPr lvl="1"/>
            <a:r>
              <a:rPr lang="en-US" sz="1600" dirty="0" smtClean="0"/>
              <a:t>Likewise, machine learning models provide various degrees of interpretability, from the highly interpretable </a:t>
            </a:r>
            <a:r>
              <a:rPr lang="en-US" sz="1600" i="1" dirty="0" smtClean="0"/>
              <a:t>lasso regression</a:t>
            </a:r>
            <a:r>
              <a:rPr lang="en-US" sz="1600" dirty="0" smtClean="0"/>
              <a:t> to impenetrable </a:t>
            </a:r>
            <a:r>
              <a:rPr lang="en-US" sz="1600" i="1" dirty="0" smtClean="0"/>
              <a:t>neural networks</a:t>
            </a:r>
            <a:r>
              <a:rPr lang="en-US" sz="1600" dirty="0" smtClean="0"/>
              <a:t>, but they generally sacrifice interpretability for predictive power.</a:t>
            </a:r>
            <a:endParaRPr lang="en-IN" sz="12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Bias-Variance Trade-Off</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Two competing properties: We need to select a statistical learning method that simultaneously achieves</a:t>
            </a:r>
          </a:p>
          <a:p>
            <a:pPr lvl="1"/>
            <a:r>
              <a:rPr lang="en-US" sz="1600" b="1" dirty="0" smtClean="0"/>
              <a:t>Low variance </a:t>
            </a:r>
            <a:r>
              <a:rPr lang="en-US" sz="1600" dirty="0" smtClean="0"/>
              <a:t>(</a:t>
            </a:r>
            <a:r>
              <a:rPr lang="en-US" sz="1600" i="1" dirty="0" smtClean="0"/>
              <a:t>variance</a:t>
            </a:r>
            <a:r>
              <a:rPr lang="en-US" sz="1600" dirty="0" smtClean="0"/>
              <a:t> refers to the amount by which f would change if we estimated it using a different training data set. In general, more flexible methods have higher variance.)</a:t>
            </a:r>
          </a:p>
          <a:p>
            <a:pPr lvl="1"/>
            <a:r>
              <a:rPr lang="en-US" sz="1600" b="1" dirty="0" smtClean="0"/>
              <a:t>Low bias </a:t>
            </a:r>
            <a:r>
              <a:rPr lang="en-US" sz="1600" dirty="0" smtClean="0"/>
              <a:t>(</a:t>
            </a:r>
            <a:r>
              <a:rPr lang="en-US" sz="1600" i="1" dirty="0" smtClean="0"/>
              <a:t>bias</a:t>
            </a:r>
            <a:r>
              <a:rPr lang="en-US" sz="1600" dirty="0" smtClean="0"/>
              <a:t> refers to the error that is introduced by approximating a real-life problem, which may be extremely complex, by a much simpler model.)</a:t>
            </a:r>
          </a:p>
          <a:p>
            <a:pPr lvl="1"/>
            <a:endParaRPr lang="en-US" sz="1600" dirty="0" smtClean="0"/>
          </a:p>
          <a:p>
            <a:pPr lvl="1"/>
            <a:endParaRPr lang="en-US" sz="1600" dirty="0" smtClean="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79"/>
            <a:ext cx="3700463" cy="1354933"/>
          </a:xfrm>
          <a:prstGeom prst="rect">
            <a:avLst/>
          </a:prstGeom>
        </p:spPr>
        <p:txBody>
          <a:bodyPr/>
          <a:lstStyle/>
          <a:p>
            <a:r>
              <a:rPr lang="en-US" dirty="0" smtClean="0"/>
              <a:t>Bull’s Eye Diagram</a:t>
            </a:r>
            <a:endParaRPr lang="en-US" dirty="0"/>
          </a:p>
        </p:txBody>
      </p:sp>
      <p:pic>
        <p:nvPicPr>
          <p:cNvPr id="15364" name="Picture 4" descr="Machine Learning Model: Underfitting Vs Overfitting (and how to ..."/>
          <p:cNvPicPr>
            <a:picLocks noChangeAspect="1" noChangeArrowheads="1"/>
          </p:cNvPicPr>
          <p:nvPr/>
        </p:nvPicPr>
        <p:blipFill>
          <a:blip r:embed="rId2"/>
          <a:srcRect/>
          <a:stretch>
            <a:fillRect/>
          </a:stretch>
        </p:blipFill>
        <p:spPr bwMode="auto">
          <a:xfrm>
            <a:off x="3857624" y="80167"/>
            <a:ext cx="5063331" cy="5063332"/>
          </a:xfrm>
          <a:prstGeom prst="rect">
            <a:avLst/>
          </a:prstGeom>
          <a:noFill/>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Bias-Variance Trade-Off</a:t>
            </a:r>
            <a:endParaRPr lang="en-US" dirty="0"/>
          </a:p>
        </p:txBody>
      </p:sp>
      <p:sp>
        <p:nvSpPr>
          <p:cNvPr id="10" name="Content Placeholder 1"/>
          <p:cNvSpPr>
            <a:spLocks noGrp="1"/>
          </p:cNvSpPr>
          <p:nvPr>
            <p:ph idx="4294967295"/>
          </p:nvPr>
        </p:nvSpPr>
        <p:spPr>
          <a:xfrm>
            <a:off x="603116" y="972766"/>
            <a:ext cx="7076415" cy="3949429"/>
          </a:xfrm>
          <a:prstGeom prst="rect">
            <a:avLst/>
          </a:prstGeom>
        </p:spPr>
        <p:txBody>
          <a:bodyPr/>
          <a:lstStyle/>
          <a:p>
            <a:r>
              <a:rPr lang="en-US" sz="2000" dirty="0" smtClean="0"/>
              <a:t>Relationship between bias, variance and the test MSE is shown.</a:t>
            </a:r>
          </a:p>
          <a:p>
            <a:pPr lvl="1"/>
            <a:r>
              <a:rPr lang="en-US" sz="1600" i="1" dirty="0" smtClean="0"/>
              <a:t>Squared bias </a:t>
            </a:r>
            <a:r>
              <a:rPr lang="en-US" sz="1600" dirty="0" smtClean="0"/>
              <a:t>(blue curve)</a:t>
            </a:r>
          </a:p>
          <a:p>
            <a:pPr lvl="1"/>
            <a:r>
              <a:rPr lang="en-US" sz="1600" i="1" dirty="0" smtClean="0"/>
              <a:t>Variance </a:t>
            </a:r>
            <a:r>
              <a:rPr lang="en-US" sz="1600" dirty="0" smtClean="0"/>
              <a:t>(orange curve)</a:t>
            </a:r>
          </a:p>
          <a:p>
            <a:pPr lvl="1"/>
            <a:r>
              <a:rPr lang="en-US" sz="1600" dirty="0" smtClean="0"/>
              <a:t>The dashed horizontal line                                                                                                                represents the </a:t>
            </a:r>
            <a:r>
              <a:rPr lang="en-US" sz="1600" i="1" dirty="0" smtClean="0"/>
              <a:t>random</a:t>
            </a:r>
            <a:r>
              <a:rPr lang="en-US" sz="1600" dirty="0" smtClean="0"/>
              <a:t> or                                                                               </a:t>
            </a:r>
            <a:r>
              <a:rPr lang="en-US" sz="1600" i="1" dirty="0" smtClean="0"/>
              <a:t>irreducible error </a:t>
            </a:r>
            <a:r>
              <a:rPr lang="en-US" sz="1600" dirty="0" err="1" smtClean="0"/>
              <a:t>Var</a:t>
            </a:r>
            <a:r>
              <a:rPr lang="en-US" sz="1600" dirty="0" smtClean="0"/>
              <a:t>(e).</a:t>
            </a:r>
          </a:p>
          <a:p>
            <a:pPr lvl="1"/>
            <a:r>
              <a:rPr lang="en-US" sz="1600" i="1" dirty="0" smtClean="0"/>
              <a:t>Test MSE </a:t>
            </a:r>
            <a:r>
              <a:rPr lang="en-US" sz="1600" dirty="0" smtClean="0"/>
              <a:t>(red curve) is the                                                                                     sum of these 3 quantities.</a:t>
            </a:r>
          </a:p>
          <a:p>
            <a:pPr lvl="1"/>
            <a:r>
              <a:rPr lang="en-US" sz="1600" dirty="0" smtClean="0"/>
              <a:t>In both the cases, the variance                                                                                      increases and the bias reduces                                                                                          as the method’s flexibility                                                                                                increases.</a:t>
            </a:r>
          </a:p>
          <a:p>
            <a:pPr lvl="1"/>
            <a:r>
              <a:rPr lang="en-US" sz="1600" dirty="0" smtClean="0"/>
              <a:t>Vertical dotted line: Flexibility                                                                                    corresponding to smallest test                                                                                     MSE.</a:t>
            </a:r>
          </a:p>
          <a:p>
            <a:pPr lvl="1"/>
            <a:endParaRPr lang="en-US" sz="1600" dirty="0" smtClean="0"/>
          </a:p>
          <a:p>
            <a:pPr lvl="1"/>
            <a:endParaRPr lang="en-US" sz="1600" dirty="0" smtClean="0"/>
          </a:p>
          <a:p>
            <a:pPr lvl="1"/>
            <a:endParaRPr lang="en-US" sz="1600" dirty="0" smtClean="0"/>
          </a:p>
          <a:p>
            <a:pPr lvl="1"/>
            <a:endParaRPr lang="en-US" sz="1600" dirty="0" smtClean="0"/>
          </a:p>
        </p:txBody>
      </p:sp>
      <p:pic>
        <p:nvPicPr>
          <p:cNvPr id="9218" name="Picture 2"/>
          <p:cNvPicPr>
            <a:picLocks noChangeAspect="1" noChangeArrowheads="1"/>
          </p:cNvPicPr>
          <p:nvPr/>
        </p:nvPicPr>
        <p:blipFill>
          <a:blip r:embed="rId2"/>
          <a:srcRect/>
          <a:stretch>
            <a:fillRect/>
          </a:stretch>
        </p:blipFill>
        <p:spPr bwMode="auto">
          <a:xfrm>
            <a:off x="3950494" y="1506366"/>
            <a:ext cx="4981575" cy="3637134"/>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smtClean="0"/>
              <a:t>Statistical Learning Exercise</a:t>
            </a:r>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0550" y="1271588"/>
            <a:ext cx="7164451" cy="1568137"/>
          </a:xfrm>
        </p:spPr>
        <p:txBody>
          <a:bodyPr>
            <a:normAutofit/>
          </a:bodyPr>
          <a:lstStyle/>
          <a:p>
            <a:r>
              <a:rPr lang="en-US" dirty="0" smtClean="0"/>
              <a:t>Linear Regression</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Summary</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b="1" dirty="0" smtClean="0"/>
              <a:t>Regression problem</a:t>
            </a:r>
          </a:p>
          <a:p>
            <a:pPr lvl="1"/>
            <a:r>
              <a:rPr lang="en-US" sz="1600" dirty="0" smtClean="0"/>
              <a:t>Involves predicting a </a:t>
            </a:r>
            <a:r>
              <a:rPr lang="en-US" sz="1600" i="1" dirty="0" smtClean="0"/>
              <a:t>continuous</a:t>
            </a:r>
            <a:r>
              <a:rPr lang="en-US" sz="1600" dirty="0" smtClean="0"/>
              <a:t> or </a:t>
            </a:r>
            <a:r>
              <a:rPr lang="en-US" sz="1600" i="1" dirty="0" smtClean="0"/>
              <a:t>quantitative</a:t>
            </a:r>
            <a:r>
              <a:rPr lang="en-US" sz="1600" dirty="0" smtClean="0"/>
              <a:t> output value.</a:t>
            </a:r>
          </a:p>
          <a:p>
            <a:pPr lvl="1">
              <a:buNone/>
            </a:pPr>
            <a:endParaRPr lang="en-US" sz="1600" dirty="0" smtClean="0"/>
          </a:p>
          <a:p>
            <a:r>
              <a:rPr lang="en-US" sz="2000" b="1" dirty="0" smtClean="0"/>
              <a:t>Classification problem</a:t>
            </a:r>
          </a:p>
          <a:p>
            <a:pPr lvl="1"/>
            <a:r>
              <a:rPr lang="en-US" sz="1600" dirty="0" smtClean="0"/>
              <a:t>Involves predicting a non-numerical value – that is, a </a:t>
            </a:r>
            <a:r>
              <a:rPr lang="en-US" sz="1600" i="1" dirty="0" smtClean="0"/>
              <a:t>categorical</a:t>
            </a:r>
            <a:r>
              <a:rPr lang="en-US" sz="1600" dirty="0" smtClean="0"/>
              <a:t> or </a:t>
            </a:r>
            <a:r>
              <a:rPr lang="en-US" sz="1600" i="1" dirty="0" smtClean="0"/>
              <a:t>qualitative</a:t>
            </a:r>
            <a:r>
              <a:rPr lang="en-US" sz="1600" dirty="0" smtClean="0"/>
              <a:t> output.</a:t>
            </a:r>
          </a:p>
          <a:p>
            <a:pPr lvl="1"/>
            <a:endParaRPr lang="en-US" sz="1600" dirty="0" smtClean="0"/>
          </a:p>
          <a:p>
            <a:pPr lvl="1"/>
            <a:endParaRPr lang="en-US" sz="1600" dirty="0" smtClean="0"/>
          </a:p>
          <a:p>
            <a:pPr lvl="1"/>
            <a:endParaRPr lang="en-US" sz="1600" dirty="0" smtClean="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Linear Regression</a:t>
            </a:r>
            <a:endParaRPr lang="en-US" dirty="0"/>
          </a:p>
        </p:txBody>
      </p:sp>
      <p:sp>
        <p:nvSpPr>
          <p:cNvPr id="10" name="Content Placeholder 1"/>
          <p:cNvSpPr>
            <a:spLocks noGrp="1"/>
          </p:cNvSpPr>
          <p:nvPr>
            <p:ph idx="4294967295"/>
          </p:nvPr>
        </p:nvSpPr>
        <p:spPr>
          <a:xfrm>
            <a:off x="514350" y="972766"/>
            <a:ext cx="6343650" cy="3949429"/>
          </a:xfrm>
          <a:prstGeom prst="rect">
            <a:avLst/>
          </a:prstGeom>
        </p:spPr>
        <p:txBody>
          <a:bodyPr/>
          <a:lstStyle/>
          <a:p>
            <a:r>
              <a:rPr lang="en-US" sz="2000" dirty="0" smtClean="0"/>
              <a:t>Let's take the simplest possible example: calculating a regression with only 2 data points.</a:t>
            </a:r>
          </a:p>
          <a:p>
            <a:r>
              <a:rPr lang="en-US" sz="2000" dirty="0" smtClean="0"/>
              <a:t>All we're trying to do when we calculate our regression line is draw a line that's as close to every dot as possible.</a:t>
            </a:r>
          </a:p>
          <a:p>
            <a:r>
              <a:rPr lang="en-US" sz="2000" dirty="0" smtClean="0"/>
              <a:t>Now wouldn't it be great if we could apply this same concept to a graph with more than just two data points? </a:t>
            </a:r>
          </a:p>
          <a:p>
            <a:pPr lvl="1"/>
            <a:r>
              <a:rPr lang="en-US" sz="1600" dirty="0" smtClean="0"/>
              <a:t>By doing this, we could take multiple men and their son's heights and do things like tell a man how tall we expect his son to be...before he even has a son!</a:t>
            </a:r>
            <a:endParaRPr lang="en-IN" sz="1600" dirty="0" smtClean="0"/>
          </a:p>
          <a:p>
            <a:endParaRPr lang="en-IN" sz="2000" dirty="0"/>
          </a:p>
        </p:txBody>
      </p:sp>
      <p:pic>
        <p:nvPicPr>
          <p:cNvPr id="188417" name="Picture 1"/>
          <p:cNvPicPr>
            <a:picLocks noChangeAspect="1" noChangeArrowheads="1"/>
          </p:cNvPicPr>
          <p:nvPr/>
        </p:nvPicPr>
        <p:blipFill>
          <a:blip r:embed="rId2"/>
          <a:srcRect/>
          <a:stretch>
            <a:fillRect/>
          </a:stretch>
        </p:blipFill>
        <p:spPr bwMode="auto">
          <a:xfrm>
            <a:off x="6891946" y="128587"/>
            <a:ext cx="2021072" cy="1585913"/>
          </a:xfrm>
          <a:prstGeom prst="rect">
            <a:avLst/>
          </a:prstGeom>
          <a:noFill/>
          <a:ln w="9525">
            <a:noFill/>
            <a:miter lim="800000"/>
            <a:headEnd/>
            <a:tailEnd/>
          </a:ln>
          <a:effectLst/>
        </p:spPr>
      </p:pic>
      <p:pic>
        <p:nvPicPr>
          <p:cNvPr id="188418" name="Picture 2"/>
          <p:cNvPicPr>
            <a:picLocks noChangeAspect="1" noChangeArrowheads="1"/>
          </p:cNvPicPr>
          <p:nvPr/>
        </p:nvPicPr>
        <p:blipFill>
          <a:blip r:embed="rId3"/>
          <a:srcRect/>
          <a:stretch>
            <a:fillRect/>
          </a:stretch>
        </p:blipFill>
        <p:spPr bwMode="auto">
          <a:xfrm>
            <a:off x="6922987" y="1928811"/>
            <a:ext cx="2003911" cy="1550195"/>
          </a:xfrm>
          <a:prstGeom prst="rect">
            <a:avLst/>
          </a:prstGeom>
          <a:noFill/>
          <a:ln w="9525">
            <a:noFill/>
            <a:miter lim="800000"/>
            <a:headEnd/>
            <a:tailEnd/>
          </a:ln>
          <a:effectLst/>
        </p:spPr>
      </p:pic>
      <p:pic>
        <p:nvPicPr>
          <p:cNvPr id="188419" name="Picture 3"/>
          <p:cNvPicPr>
            <a:picLocks noChangeAspect="1" noChangeArrowheads="1"/>
          </p:cNvPicPr>
          <p:nvPr/>
        </p:nvPicPr>
        <p:blipFill>
          <a:blip r:embed="rId4" cstate="print"/>
          <a:srcRect/>
          <a:stretch>
            <a:fillRect/>
          </a:stretch>
        </p:blipFill>
        <p:spPr bwMode="auto">
          <a:xfrm>
            <a:off x="6900556" y="3698081"/>
            <a:ext cx="2002938" cy="1445419"/>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Linear Regression</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We can place the line "by eye": try to have the line as close as possible to all points, and a similar number of points above and below the line.</a:t>
            </a:r>
          </a:p>
          <a:p>
            <a:r>
              <a:rPr lang="en-US" sz="2000" dirty="0" smtClean="0"/>
              <a:t>But for better accuracy let's see how to calculate the line using </a:t>
            </a:r>
            <a:r>
              <a:rPr lang="en-US" sz="2000" b="1" dirty="0" smtClean="0"/>
              <a:t>Least Squares </a:t>
            </a:r>
            <a:r>
              <a:rPr lang="en-US" sz="2000" dirty="0" smtClean="0"/>
              <a:t>method.</a:t>
            </a:r>
          </a:p>
          <a:p>
            <a:r>
              <a:rPr lang="en-US" sz="2000" dirty="0" smtClean="0"/>
              <a:t>Our goal with </a:t>
            </a:r>
            <a:r>
              <a:rPr lang="en-US" sz="2000" b="1" dirty="0" smtClean="0"/>
              <a:t>classic linear regression </a:t>
            </a:r>
            <a:r>
              <a:rPr lang="en-US" sz="2000" dirty="0" smtClean="0"/>
              <a:t>is to minimize the vertical distance between all the data points and our line. So in determining the best line, we are attempting to minimize the distance between all the points and their distance to our line.</a:t>
            </a:r>
          </a:p>
          <a:p>
            <a:endParaRPr lang="en-US" sz="2000" dirty="0" smtClean="0"/>
          </a:p>
          <a:p>
            <a:endParaRPr lang="en-IN" sz="2000" dirty="0" smtClean="0"/>
          </a:p>
          <a:p>
            <a:endParaRPr lang="en-IN" sz="2000" dirty="0"/>
          </a:p>
        </p:txBody>
      </p:sp>
      <p:pic>
        <p:nvPicPr>
          <p:cNvPr id="187393" name="Picture 1"/>
          <p:cNvPicPr>
            <a:picLocks noChangeAspect="1" noChangeArrowheads="1"/>
          </p:cNvPicPr>
          <p:nvPr/>
        </p:nvPicPr>
        <p:blipFill>
          <a:blip r:embed="rId2"/>
          <a:srcRect/>
          <a:stretch>
            <a:fillRect/>
          </a:stretch>
        </p:blipFill>
        <p:spPr bwMode="auto">
          <a:xfrm>
            <a:off x="6322218" y="3264931"/>
            <a:ext cx="2605087" cy="1878569"/>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Equation of Line</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endParaRPr lang="en-US" sz="2000" dirty="0" smtClean="0"/>
          </a:p>
          <a:p>
            <a:endParaRPr lang="en-US" sz="2000" dirty="0" smtClean="0"/>
          </a:p>
          <a:p>
            <a:r>
              <a:rPr lang="en-US" sz="2000" dirty="0" smtClean="0"/>
              <a:t>where</a:t>
            </a:r>
          </a:p>
          <a:p>
            <a:pPr lvl="1"/>
            <a:r>
              <a:rPr lang="en-US" sz="1600" dirty="0" smtClean="0"/>
              <a:t>m = Slope or Gradient (how steep the line is)</a:t>
            </a:r>
          </a:p>
          <a:p>
            <a:pPr lvl="1"/>
            <a:r>
              <a:rPr lang="en-US" sz="1600" dirty="0" smtClean="0"/>
              <a:t>b = the Y Intercept (where the line crosses the Y axis)</a:t>
            </a:r>
          </a:p>
          <a:p>
            <a:r>
              <a:rPr lang="en-US" sz="2000" dirty="0" smtClean="0"/>
              <a:t>How do you find </a:t>
            </a:r>
            <a:r>
              <a:rPr lang="en-US" sz="2000" b="1" dirty="0" smtClean="0"/>
              <a:t>m?</a:t>
            </a:r>
          </a:p>
          <a:p>
            <a:endParaRPr lang="en-IN" sz="2000" dirty="0" smtClean="0"/>
          </a:p>
          <a:p>
            <a:endParaRPr lang="en-IN" sz="2000" dirty="0"/>
          </a:p>
        </p:txBody>
      </p:sp>
      <p:pic>
        <p:nvPicPr>
          <p:cNvPr id="186369" name="Picture 1"/>
          <p:cNvPicPr>
            <a:picLocks noChangeAspect="1" noChangeArrowheads="1"/>
          </p:cNvPicPr>
          <p:nvPr/>
        </p:nvPicPr>
        <p:blipFill>
          <a:blip r:embed="rId2"/>
          <a:srcRect/>
          <a:stretch>
            <a:fillRect/>
          </a:stretch>
        </p:blipFill>
        <p:spPr bwMode="auto">
          <a:xfrm>
            <a:off x="511969" y="991809"/>
            <a:ext cx="6217443" cy="644109"/>
          </a:xfrm>
          <a:prstGeom prst="rect">
            <a:avLst/>
          </a:prstGeom>
          <a:noFill/>
          <a:ln w="9525">
            <a:noFill/>
            <a:miter lim="800000"/>
            <a:headEnd/>
            <a:tailEnd/>
          </a:ln>
          <a:effectLst/>
        </p:spPr>
      </p:pic>
      <p:pic>
        <p:nvPicPr>
          <p:cNvPr id="186370" name="Picture 2"/>
          <p:cNvPicPr>
            <a:picLocks noChangeAspect="1" noChangeArrowheads="1"/>
          </p:cNvPicPr>
          <p:nvPr/>
        </p:nvPicPr>
        <p:blipFill>
          <a:blip r:embed="rId3"/>
          <a:srcRect/>
          <a:stretch>
            <a:fillRect/>
          </a:stretch>
        </p:blipFill>
        <p:spPr bwMode="auto">
          <a:xfrm>
            <a:off x="7300913" y="121444"/>
            <a:ext cx="1526379" cy="2055940"/>
          </a:xfrm>
          <a:prstGeom prst="rect">
            <a:avLst/>
          </a:prstGeom>
          <a:noFill/>
          <a:ln w="9525">
            <a:noFill/>
            <a:miter lim="800000"/>
            <a:headEnd/>
            <a:tailEnd/>
          </a:ln>
          <a:effectLst/>
        </p:spPr>
      </p:pic>
      <p:pic>
        <p:nvPicPr>
          <p:cNvPr id="186371" name="Picture 3"/>
          <p:cNvPicPr>
            <a:picLocks noChangeAspect="1" noChangeArrowheads="1"/>
          </p:cNvPicPr>
          <p:nvPr/>
        </p:nvPicPr>
        <p:blipFill>
          <a:blip r:embed="rId4"/>
          <a:srcRect/>
          <a:stretch>
            <a:fillRect/>
          </a:stretch>
        </p:blipFill>
        <p:spPr bwMode="auto">
          <a:xfrm>
            <a:off x="1895476" y="3155927"/>
            <a:ext cx="5048250" cy="1987573"/>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5" name="Picture 1"/>
          <p:cNvPicPr>
            <a:picLocks noChangeAspect="1" noChangeArrowheads="1"/>
          </p:cNvPicPr>
          <p:nvPr/>
        </p:nvPicPr>
        <p:blipFill>
          <a:blip r:embed="rId2"/>
          <a:srcRect/>
          <a:stretch>
            <a:fillRect/>
          </a:stretch>
        </p:blipFill>
        <p:spPr bwMode="auto">
          <a:xfrm>
            <a:off x="1421606" y="0"/>
            <a:ext cx="7496175" cy="5143500"/>
          </a:xfrm>
          <a:prstGeom prst="rect">
            <a:avLst/>
          </a:prstGeom>
          <a:noFill/>
          <a:ln w="9525">
            <a:noFill/>
            <a:miter lim="800000"/>
            <a:headEnd/>
            <a:tailEnd/>
          </a:ln>
          <a:effectLst/>
        </p:spPr>
      </p:pic>
      <p:sp>
        <p:nvSpPr>
          <p:cNvPr id="6" name="Subtitle 2"/>
          <p:cNvSpPr>
            <a:spLocks noGrp="1"/>
          </p:cNvSpPr>
          <p:nvPr>
            <p:ph type="subTitle" idx="13"/>
          </p:nvPr>
        </p:nvSpPr>
        <p:spPr>
          <a:xfrm>
            <a:off x="0" y="230980"/>
            <a:ext cx="8515350" cy="556960"/>
          </a:xfrm>
          <a:prstGeom prst="rect">
            <a:avLst/>
          </a:prstGeom>
        </p:spPr>
        <p:txBody>
          <a:bodyPr/>
          <a:lstStyle/>
          <a:p>
            <a:r>
              <a:rPr lang="en-US" dirty="0" smtClean="0"/>
              <a:t>Q1.</a:t>
            </a:r>
            <a:endParaRPr lang="en-US"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smtClean="0"/>
              <a:t>What is Machine Learning?</a:t>
            </a:r>
            <a:endParaRPr lang="en-US" dirty="0"/>
          </a:p>
        </p:txBody>
      </p:sp>
      <p:sp>
        <p:nvSpPr>
          <p:cNvPr id="2" name="Content Placeholder 1"/>
          <p:cNvSpPr>
            <a:spLocks noGrp="1"/>
          </p:cNvSpPr>
          <p:nvPr>
            <p:ph idx="4294967295"/>
          </p:nvPr>
        </p:nvSpPr>
        <p:spPr>
          <a:xfrm>
            <a:off x="603115" y="1011677"/>
            <a:ext cx="8219871" cy="4056436"/>
          </a:xfrm>
          <a:prstGeom prst="rect">
            <a:avLst/>
          </a:prstGeom>
        </p:spPr>
        <p:txBody>
          <a:bodyPr/>
          <a:lstStyle/>
          <a:p>
            <a:r>
              <a:rPr lang="en-US" sz="2000" dirty="0" smtClean="0"/>
              <a:t>Using algorithms that iteratively learn from data, machine learning allows computers to find hidden insights without being explicitly programmed where to look.</a:t>
            </a:r>
          </a:p>
          <a:p>
            <a:r>
              <a:rPr lang="en-US" sz="2000" dirty="0" smtClean="0"/>
              <a:t>What is it used for?</a:t>
            </a:r>
          </a:p>
          <a:p>
            <a:r>
              <a:rPr lang="en-US" sz="1600" dirty="0" smtClean="0"/>
              <a:t>● Fraud detection. ● Web search results. ● Real-time ads on web pages ● Credit scoring and next-best offers. ● Prediction of equipment failures. ● New pricing models. ● Network intrusion detection. ● Recommendation Engines ● Customer Segmentation ● Text Sentiment Analysis ● Predicting Customer Churn ● Pattern and image recognition. ● Email spam filtering. ● Financial Modeling.</a:t>
            </a:r>
            <a:endParaRPr lang="en-US" sz="1600" dirty="0"/>
          </a:p>
        </p:txBody>
      </p:sp>
      <p:sp>
        <p:nvSpPr>
          <p:cNvPr id="4" name="Rectangle 3"/>
          <p:cNvSpPr/>
          <p:nvPr/>
        </p:nvSpPr>
        <p:spPr>
          <a:xfrm>
            <a:off x="0" y="4220170"/>
            <a:ext cx="9144000" cy="969496"/>
          </a:xfrm>
          <a:prstGeom prst="rect">
            <a:avLst/>
          </a:prstGeom>
          <a:solidFill>
            <a:srgbClr val="F26522"/>
          </a:solidFill>
        </p:spPr>
        <p:txBody>
          <a:bodyPr wrap="square">
            <a:spAutoFit/>
          </a:bodyPr>
          <a:lstStyle/>
          <a:p>
            <a:r>
              <a:rPr lang="en-US" sz="1900" b="1" dirty="0" smtClean="0">
                <a:solidFill>
                  <a:schemeClr val="bg1"/>
                </a:solidFill>
              </a:rPr>
              <a:t>Artificial intelligence</a:t>
            </a:r>
            <a:r>
              <a:rPr lang="en-US" sz="1900" dirty="0" smtClean="0">
                <a:solidFill>
                  <a:schemeClr val="bg1"/>
                </a:solidFill>
              </a:rPr>
              <a:t> is a bigger concept to create </a:t>
            </a:r>
            <a:r>
              <a:rPr lang="en-US" sz="1900" b="1" dirty="0" smtClean="0">
                <a:solidFill>
                  <a:schemeClr val="bg1"/>
                </a:solidFill>
              </a:rPr>
              <a:t>intelligent machines</a:t>
            </a:r>
            <a:r>
              <a:rPr lang="en-US" sz="1900" dirty="0" smtClean="0">
                <a:solidFill>
                  <a:schemeClr val="bg1"/>
                </a:solidFill>
              </a:rPr>
              <a:t> that can simulate human thinking capability and behavior, whereas, </a:t>
            </a:r>
            <a:r>
              <a:rPr lang="en-US" sz="1900" b="1" dirty="0" smtClean="0">
                <a:solidFill>
                  <a:schemeClr val="bg1"/>
                </a:solidFill>
              </a:rPr>
              <a:t>machine learning</a:t>
            </a:r>
            <a:r>
              <a:rPr lang="en-US" sz="1900" dirty="0" smtClean="0">
                <a:solidFill>
                  <a:schemeClr val="bg1"/>
                </a:solidFill>
              </a:rPr>
              <a:t> is an application or subset of </a:t>
            </a:r>
            <a:r>
              <a:rPr lang="en-US" sz="1900" b="1" dirty="0" smtClean="0">
                <a:solidFill>
                  <a:schemeClr val="bg1"/>
                </a:solidFill>
              </a:rPr>
              <a:t>AI</a:t>
            </a:r>
            <a:r>
              <a:rPr lang="en-US" sz="1900" dirty="0" smtClean="0">
                <a:solidFill>
                  <a:schemeClr val="bg1"/>
                </a:solidFill>
              </a:rPr>
              <a:t> that allows machines to learn from data without being programmed explicitly.</a:t>
            </a:r>
            <a:endParaRPr lang="en-US" sz="1900" dirty="0">
              <a:solidFill>
                <a:schemeClr val="bg1"/>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8" name="Picture 2"/>
          <p:cNvPicPr>
            <a:picLocks noChangeAspect="1" noChangeArrowheads="1"/>
          </p:cNvPicPr>
          <p:nvPr/>
        </p:nvPicPr>
        <p:blipFill>
          <a:blip r:embed="rId2"/>
          <a:srcRect/>
          <a:stretch>
            <a:fillRect/>
          </a:stretch>
        </p:blipFill>
        <p:spPr bwMode="auto">
          <a:xfrm>
            <a:off x="1704975" y="0"/>
            <a:ext cx="7224711" cy="5143500"/>
          </a:xfrm>
          <a:prstGeom prst="rect">
            <a:avLst/>
          </a:prstGeom>
          <a:noFill/>
          <a:ln w="9525">
            <a:noFill/>
            <a:miter lim="800000"/>
            <a:headEnd/>
            <a:tailEnd/>
          </a:ln>
          <a:effectLst/>
        </p:spPr>
      </p:pic>
      <p:sp>
        <p:nvSpPr>
          <p:cNvPr id="4" name="Subtitle 2"/>
          <p:cNvSpPr>
            <a:spLocks noGrp="1"/>
          </p:cNvSpPr>
          <p:nvPr>
            <p:ph type="subTitle" idx="13"/>
          </p:nvPr>
        </p:nvSpPr>
        <p:spPr>
          <a:xfrm>
            <a:off x="0" y="230980"/>
            <a:ext cx="8515350" cy="556960"/>
          </a:xfrm>
          <a:prstGeom prst="rect">
            <a:avLst/>
          </a:prstGeom>
        </p:spPr>
        <p:txBody>
          <a:bodyPr/>
          <a:lstStyle/>
          <a:p>
            <a:r>
              <a:rPr lang="en-US" dirty="0" smtClean="0"/>
              <a:t>Q2.</a:t>
            </a:r>
            <a:endParaRPr lang="en-US"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Simple Linear Regression </a:t>
            </a:r>
          </a:p>
        </p:txBody>
      </p:sp>
      <p:sp>
        <p:nvSpPr>
          <p:cNvPr id="10" name="Content Placeholder 1"/>
          <p:cNvSpPr>
            <a:spLocks noGrp="1"/>
          </p:cNvSpPr>
          <p:nvPr>
            <p:ph idx="4294967295"/>
          </p:nvPr>
        </p:nvSpPr>
        <p:spPr>
          <a:xfrm>
            <a:off x="603116" y="972766"/>
            <a:ext cx="8103139" cy="4170734"/>
          </a:xfrm>
          <a:prstGeom prst="rect">
            <a:avLst/>
          </a:prstGeom>
        </p:spPr>
        <p:txBody>
          <a:bodyPr/>
          <a:lstStyle/>
          <a:p>
            <a:r>
              <a:rPr lang="en-US" sz="2000" dirty="0" smtClean="0"/>
              <a:t>It is a very straightforward approach for predicting a quantitative response Y on the basis of a single predictor X.</a:t>
            </a:r>
          </a:p>
          <a:p>
            <a:r>
              <a:rPr lang="en-US" sz="2000" dirty="0" smtClean="0"/>
              <a:t>It assumes a linear relationship between X and Y. </a:t>
            </a:r>
          </a:p>
          <a:p>
            <a:r>
              <a:rPr lang="en-US" sz="2000" dirty="0" smtClean="0"/>
              <a:t>Mathematically, we can write</a:t>
            </a:r>
          </a:p>
          <a:p>
            <a:pPr lvl="1"/>
            <a:r>
              <a:rPr lang="en-US" sz="1600" dirty="0" smtClean="0"/>
              <a:t>Y = </a:t>
            </a:r>
            <a:r>
              <a:rPr lang="en-US" sz="1600" i="1" dirty="0" smtClean="0"/>
              <a:t>β</a:t>
            </a:r>
            <a:r>
              <a:rPr lang="en-US" sz="1400" i="1" dirty="0" smtClean="0"/>
              <a:t>0</a:t>
            </a:r>
            <a:r>
              <a:rPr lang="en-US" sz="1600" i="1" dirty="0" smtClean="0"/>
              <a:t> + β</a:t>
            </a:r>
            <a:r>
              <a:rPr lang="en-US" sz="1400" i="1" dirty="0" smtClean="0"/>
              <a:t>1</a:t>
            </a:r>
            <a:r>
              <a:rPr lang="en-US" sz="1600" i="1" dirty="0" smtClean="0"/>
              <a:t>X</a:t>
            </a:r>
            <a:r>
              <a:rPr lang="en-US" sz="1400" i="1" dirty="0" smtClean="0"/>
              <a:t>1             </a:t>
            </a:r>
          </a:p>
          <a:p>
            <a:pPr lvl="1"/>
            <a:r>
              <a:rPr lang="en-US" sz="1600" dirty="0" smtClean="0"/>
              <a:t>where 2 unknown constants are intercept and slope terms. </a:t>
            </a:r>
          </a:p>
          <a:p>
            <a:pPr marL="228600" lvl="1">
              <a:spcBef>
                <a:spcPts val="1000"/>
              </a:spcBef>
            </a:pPr>
            <a:r>
              <a:rPr lang="en-US" sz="2000" dirty="0" smtClean="0"/>
              <a:t>We describe the above equation by saying that                                               we are </a:t>
            </a:r>
            <a:r>
              <a:rPr lang="en-US" sz="2000" i="1" dirty="0" smtClean="0"/>
              <a:t>regressing Y onto X</a:t>
            </a:r>
            <a:r>
              <a:rPr lang="en-US" sz="2000" dirty="0" smtClean="0"/>
              <a:t>.</a:t>
            </a:r>
          </a:p>
          <a:p>
            <a:pPr marL="228600" lvl="1">
              <a:spcBef>
                <a:spcPts val="1000"/>
              </a:spcBef>
            </a:pPr>
            <a:endParaRPr lang="en-US" sz="1600" i="1" dirty="0" smtClean="0"/>
          </a:p>
          <a:p>
            <a:endParaRPr lang="en-US" sz="2000" dirty="0" smtClean="0"/>
          </a:p>
          <a:p>
            <a:endParaRPr lang="en-US" sz="2000" b="1" dirty="0" smtClean="0"/>
          </a:p>
          <a:p>
            <a:endParaRPr lang="en-US" sz="1600" dirty="0" smtClean="0"/>
          </a:p>
          <a:p>
            <a:endParaRPr lang="en-IN" sz="2000" dirty="0" smtClean="0"/>
          </a:p>
          <a:p>
            <a:endParaRPr lang="en-IN" sz="2000" dirty="0"/>
          </a:p>
        </p:txBody>
      </p:sp>
      <p:pic>
        <p:nvPicPr>
          <p:cNvPr id="1026" name="Picture 2"/>
          <p:cNvPicPr>
            <a:picLocks noChangeAspect="1" noChangeArrowheads="1"/>
          </p:cNvPicPr>
          <p:nvPr/>
        </p:nvPicPr>
        <p:blipFill>
          <a:blip r:embed="rId2"/>
          <a:srcRect/>
          <a:stretch>
            <a:fillRect/>
          </a:stretch>
        </p:blipFill>
        <p:spPr bwMode="auto">
          <a:xfrm>
            <a:off x="6281738" y="1495425"/>
            <a:ext cx="2638425" cy="3648075"/>
          </a:xfrm>
          <a:prstGeom prst="rect">
            <a:avLst/>
          </a:prstGeom>
          <a:noFill/>
          <a:ln w="9525">
            <a:noFill/>
            <a:miter lim="800000"/>
            <a:headEnd/>
            <a:tailEnd/>
          </a:ln>
          <a:effectLst/>
        </p:spPr>
      </p:pic>
      <p:sp>
        <p:nvSpPr>
          <p:cNvPr id="5" name="Content Placeholder 1"/>
          <p:cNvSpPr>
            <a:spLocks noGrp="1"/>
          </p:cNvSpPr>
          <p:nvPr>
            <p:ph idx="4294967295"/>
          </p:nvPr>
        </p:nvSpPr>
        <p:spPr>
          <a:xfrm>
            <a:off x="578644" y="3679031"/>
            <a:ext cx="5907881" cy="1321594"/>
          </a:xfrm>
          <a:prstGeom prst="rect">
            <a:avLst/>
          </a:prstGeom>
        </p:spPr>
        <p:txBody>
          <a:bodyPr/>
          <a:lstStyle/>
          <a:p>
            <a:pPr marL="685800" lvl="2">
              <a:spcBef>
                <a:spcPts val="1000"/>
              </a:spcBef>
            </a:pPr>
            <a:r>
              <a:rPr lang="en-US" sz="1600" dirty="0" smtClean="0"/>
              <a:t>For example, X may represent </a:t>
            </a:r>
            <a:r>
              <a:rPr lang="en-US" sz="1600" b="1" dirty="0" smtClean="0"/>
              <a:t>TV advertising </a:t>
            </a:r>
            <a:r>
              <a:rPr lang="en-US" sz="1600" dirty="0" smtClean="0"/>
              <a:t>and Y may represent </a:t>
            </a:r>
            <a:r>
              <a:rPr lang="en-US" sz="1600" b="1" dirty="0" smtClean="0"/>
              <a:t>sales</a:t>
            </a:r>
            <a:r>
              <a:rPr lang="en-US" sz="1600" dirty="0" smtClean="0"/>
              <a:t>. Then we can regress sales onto TV by fitting the model given by</a:t>
            </a:r>
          </a:p>
          <a:p>
            <a:pPr marL="685800" lvl="2">
              <a:spcBef>
                <a:spcPts val="1000"/>
              </a:spcBef>
            </a:pPr>
            <a:r>
              <a:rPr lang="en-US" sz="1600" b="1" dirty="0" smtClean="0"/>
              <a:t>sales</a:t>
            </a:r>
            <a:r>
              <a:rPr lang="en-US" sz="1600" dirty="0" smtClean="0"/>
              <a:t> = </a:t>
            </a:r>
            <a:r>
              <a:rPr lang="en-US" sz="1600" i="1" dirty="0" smtClean="0"/>
              <a:t>β</a:t>
            </a:r>
            <a:r>
              <a:rPr lang="en-US" sz="1400" i="1" dirty="0" smtClean="0"/>
              <a:t>0</a:t>
            </a:r>
            <a:r>
              <a:rPr lang="en-US" sz="1600" i="1" dirty="0" smtClean="0"/>
              <a:t> + β</a:t>
            </a:r>
            <a:r>
              <a:rPr lang="en-US" sz="1400" i="1" dirty="0" smtClean="0"/>
              <a:t>1</a:t>
            </a:r>
            <a:r>
              <a:rPr lang="en-US" sz="1600" i="1" dirty="0" smtClean="0"/>
              <a:t>(</a:t>
            </a:r>
            <a:r>
              <a:rPr lang="en-US" sz="1600" b="1" i="1" dirty="0" smtClean="0"/>
              <a:t>TV</a:t>
            </a:r>
            <a:r>
              <a:rPr lang="en-US" sz="1600" i="1" dirty="0" smtClean="0"/>
              <a:t>)</a:t>
            </a:r>
            <a:endParaRPr lang="en-US" sz="1400" i="1" dirty="0" smtClean="0"/>
          </a:p>
          <a:p>
            <a:pPr marL="685800" lvl="2">
              <a:spcBef>
                <a:spcPts val="1000"/>
              </a:spcBef>
            </a:pPr>
            <a:endParaRPr lang="en-US" sz="1600" dirty="0" smtClean="0"/>
          </a:p>
          <a:p>
            <a:pPr marL="228600" lvl="1">
              <a:spcBef>
                <a:spcPts val="1000"/>
              </a:spcBef>
            </a:pPr>
            <a:endParaRPr lang="en-US" sz="1600" i="1" dirty="0" smtClean="0"/>
          </a:p>
          <a:p>
            <a:endParaRPr lang="en-US" sz="2000" dirty="0" smtClean="0"/>
          </a:p>
          <a:p>
            <a:endParaRPr lang="en-US" sz="2000" b="1" dirty="0" smtClean="0"/>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Estimating the Coefficients</a:t>
            </a:r>
          </a:p>
        </p:txBody>
      </p:sp>
      <p:sp>
        <p:nvSpPr>
          <p:cNvPr id="10" name="Content Placeholder 1"/>
          <p:cNvSpPr>
            <a:spLocks noGrp="1"/>
          </p:cNvSpPr>
          <p:nvPr>
            <p:ph idx="4294967295"/>
          </p:nvPr>
        </p:nvSpPr>
        <p:spPr>
          <a:xfrm>
            <a:off x="603116" y="972766"/>
            <a:ext cx="8103139" cy="948903"/>
          </a:xfrm>
          <a:prstGeom prst="rect">
            <a:avLst/>
          </a:prstGeom>
        </p:spPr>
        <p:txBody>
          <a:bodyPr/>
          <a:lstStyle/>
          <a:p>
            <a:r>
              <a:rPr lang="en-US" sz="2000" dirty="0" smtClean="0"/>
              <a:t>How do we estimate the coefficients?</a:t>
            </a:r>
          </a:p>
          <a:p>
            <a:r>
              <a:rPr lang="en-US" sz="2000" dirty="0" smtClean="0"/>
              <a:t>We might have </a:t>
            </a:r>
            <a:r>
              <a:rPr lang="en-US" sz="2000" i="1" dirty="0" smtClean="0"/>
              <a:t>n</a:t>
            </a:r>
            <a:r>
              <a:rPr lang="en-US" sz="2000" dirty="0" smtClean="0"/>
              <a:t> observation pairs (x</a:t>
            </a:r>
            <a:r>
              <a:rPr lang="en-US" sz="1600" dirty="0" smtClean="0"/>
              <a:t>1</a:t>
            </a:r>
            <a:r>
              <a:rPr lang="en-US" sz="2000" dirty="0" smtClean="0"/>
              <a:t>, y</a:t>
            </a:r>
            <a:r>
              <a:rPr lang="en-US" sz="1600" dirty="0" smtClean="0"/>
              <a:t>1</a:t>
            </a:r>
            <a:r>
              <a:rPr lang="en-US" sz="2000" dirty="0" smtClean="0"/>
              <a:t>), (x</a:t>
            </a:r>
            <a:r>
              <a:rPr lang="en-US" sz="1600" dirty="0" smtClean="0"/>
              <a:t>2</a:t>
            </a:r>
            <a:r>
              <a:rPr lang="en-US" sz="2000" dirty="0" smtClean="0"/>
              <a:t>, y</a:t>
            </a:r>
            <a:r>
              <a:rPr lang="en-US" sz="1600" dirty="0" smtClean="0"/>
              <a:t>2</a:t>
            </a:r>
            <a:r>
              <a:rPr lang="en-US" sz="2000" dirty="0" smtClean="0"/>
              <a:t>), … (</a:t>
            </a:r>
            <a:r>
              <a:rPr lang="en-US" sz="2000" dirty="0" err="1" smtClean="0"/>
              <a:t>x</a:t>
            </a:r>
            <a:r>
              <a:rPr lang="en-US" sz="1600" dirty="0" err="1" smtClean="0"/>
              <a:t>n</a:t>
            </a:r>
            <a:r>
              <a:rPr lang="en-US" sz="2000" dirty="0" smtClean="0"/>
              <a:t>, </a:t>
            </a:r>
            <a:r>
              <a:rPr lang="en-US" sz="2000" dirty="0" err="1" smtClean="0"/>
              <a:t>y</a:t>
            </a:r>
            <a:r>
              <a:rPr lang="en-US" sz="1600" dirty="0" err="1" smtClean="0"/>
              <a:t>n</a:t>
            </a:r>
            <a:r>
              <a:rPr lang="en-US" sz="2000" dirty="0" smtClean="0"/>
              <a:t>)</a:t>
            </a:r>
          </a:p>
          <a:p>
            <a:pPr marL="228600" lvl="1">
              <a:spcBef>
                <a:spcPts val="1000"/>
              </a:spcBef>
            </a:pPr>
            <a:endParaRPr lang="en-US" sz="1600" i="1" dirty="0" smtClean="0"/>
          </a:p>
          <a:p>
            <a:endParaRPr lang="en-US" sz="2000" dirty="0" smtClean="0"/>
          </a:p>
          <a:p>
            <a:endParaRPr lang="en-US" sz="2000" b="1" dirty="0" smtClean="0"/>
          </a:p>
          <a:p>
            <a:endParaRPr lang="en-US" sz="1600" dirty="0" smtClean="0"/>
          </a:p>
          <a:p>
            <a:endParaRPr lang="en-IN" sz="2000" dirty="0" smtClean="0"/>
          </a:p>
          <a:p>
            <a:endParaRPr lang="en-IN" sz="2000" dirty="0"/>
          </a:p>
        </p:txBody>
      </p:sp>
      <p:pic>
        <p:nvPicPr>
          <p:cNvPr id="1026" name="Picture 2"/>
          <p:cNvPicPr>
            <a:picLocks noChangeAspect="1" noChangeArrowheads="1"/>
          </p:cNvPicPr>
          <p:nvPr/>
        </p:nvPicPr>
        <p:blipFill>
          <a:blip r:embed="rId2"/>
          <a:srcRect/>
          <a:stretch>
            <a:fillRect/>
          </a:stretch>
        </p:blipFill>
        <p:spPr bwMode="auto">
          <a:xfrm>
            <a:off x="6422231" y="1689679"/>
            <a:ext cx="2497933" cy="3453821"/>
          </a:xfrm>
          <a:prstGeom prst="rect">
            <a:avLst/>
          </a:prstGeom>
          <a:noFill/>
          <a:ln w="9525">
            <a:noFill/>
            <a:miter lim="800000"/>
            <a:headEnd/>
            <a:tailEnd/>
          </a:ln>
          <a:effectLst/>
        </p:spPr>
      </p:pic>
      <p:sp>
        <p:nvSpPr>
          <p:cNvPr id="5" name="Content Placeholder 1"/>
          <p:cNvSpPr>
            <a:spLocks noGrp="1"/>
          </p:cNvSpPr>
          <p:nvPr>
            <p:ph idx="4294967295"/>
          </p:nvPr>
        </p:nvSpPr>
        <p:spPr>
          <a:xfrm>
            <a:off x="592931" y="1793082"/>
            <a:ext cx="5893594" cy="3207544"/>
          </a:xfrm>
          <a:prstGeom prst="rect">
            <a:avLst/>
          </a:prstGeom>
        </p:spPr>
        <p:txBody>
          <a:bodyPr/>
          <a:lstStyle/>
          <a:p>
            <a:r>
              <a:rPr lang="en-US" sz="2000" dirty="0" smtClean="0"/>
              <a:t>We may choose the intercept and the slope values such that the resulting line is as close as possible to the </a:t>
            </a:r>
            <a:r>
              <a:rPr lang="en-US" sz="2000" i="1" dirty="0" smtClean="0"/>
              <a:t>n</a:t>
            </a:r>
            <a:r>
              <a:rPr lang="en-US" sz="2000" dirty="0" smtClean="0"/>
              <a:t> data points. </a:t>
            </a:r>
          </a:p>
          <a:p>
            <a:pPr marL="228600" lvl="1">
              <a:spcBef>
                <a:spcPts val="1000"/>
              </a:spcBef>
            </a:pPr>
            <a:r>
              <a:rPr lang="en-US" sz="2000" dirty="0" smtClean="0"/>
              <a:t>There are a number of ways of measuring </a:t>
            </a:r>
            <a:r>
              <a:rPr lang="en-US" sz="2000" i="1" dirty="0" smtClean="0"/>
              <a:t>closeness</a:t>
            </a:r>
            <a:r>
              <a:rPr lang="en-US" sz="2000" dirty="0" smtClean="0"/>
              <a:t>.</a:t>
            </a:r>
          </a:p>
          <a:p>
            <a:pPr marL="685800" lvl="2">
              <a:spcBef>
                <a:spcPts val="1000"/>
              </a:spcBef>
            </a:pPr>
            <a:r>
              <a:rPr lang="en-US" sz="1600" dirty="0" smtClean="0"/>
              <a:t>Most common approach involves minimizing the </a:t>
            </a:r>
            <a:r>
              <a:rPr lang="en-US" sz="1600" i="1" dirty="0" smtClean="0"/>
              <a:t>least squares criterion</a:t>
            </a:r>
            <a:r>
              <a:rPr lang="en-US" sz="1600" dirty="0" smtClean="0"/>
              <a:t>.</a:t>
            </a:r>
          </a:p>
          <a:p>
            <a:pPr marL="228600" lvl="1">
              <a:spcBef>
                <a:spcPts val="1000"/>
              </a:spcBef>
            </a:pPr>
            <a:endParaRPr lang="en-US" sz="1600" i="1" dirty="0" smtClean="0"/>
          </a:p>
          <a:p>
            <a:endParaRPr lang="en-US" sz="2000" dirty="0" smtClean="0"/>
          </a:p>
          <a:p>
            <a:endParaRPr lang="en-US" sz="2000" b="1" dirty="0" smtClean="0"/>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Least Square Fit</a:t>
            </a:r>
          </a:p>
        </p:txBody>
      </p:sp>
      <p:sp>
        <p:nvSpPr>
          <p:cNvPr id="10" name="Content Placeholder 1"/>
          <p:cNvSpPr>
            <a:spLocks noGrp="1"/>
          </p:cNvSpPr>
          <p:nvPr>
            <p:ph idx="4294967295"/>
          </p:nvPr>
        </p:nvSpPr>
        <p:spPr>
          <a:xfrm>
            <a:off x="603116" y="972766"/>
            <a:ext cx="8103139" cy="948903"/>
          </a:xfrm>
          <a:prstGeom prst="rect">
            <a:avLst/>
          </a:prstGeom>
        </p:spPr>
        <p:txBody>
          <a:bodyPr/>
          <a:lstStyle/>
          <a:p>
            <a:r>
              <a:rPr lang="en-US" sz="2000" dirty="0" smtClean="0"/>
              <a:t>How does it work?</a:t>
            </a:r>
          </a:p>
          <a:p>
            <a:pPr marL="228600" lvl="1">
              <a:spcBef>
                <a:spcPts val="1000"/>
              </a:spcBef>
            </a:pPr>
            <a:endParaRPr lang="en-US" sz="1600" i="1" dirty="0" smtClean="0"/>
          </a:p>
          <a:p>
            <a:endParaRPr lang="en-US" sz="2000" dirty="0" smtClean="0"/>
          </a:p>
          <a:p>
            <a:endParaRPr lang="en-US" sz="2000" b="1" dirty="0" smtClean="0"/>
          </a:p>
          <a:p>
            <a:endParaRPr lang="en-US" sz="1600" dirty="0" smtClean="0"/>
          </a:p>
          <a:p>
            <a:endParaRPr lang="en-IN" sz="2000" dirty="0" smtClean="0"/>
          </a:p>
          <a:p>
            <a:endParaRPr lang="en-IN" sz="2000" dirty="0"/>
          </a:p>
        </p:txBody>
      </p:sp>
      <p:pic>
        <p:nvPicPr>
          <p:cNvPr id="1026" name="Picture 2"/>
          <p:cNvPicPr>
            <a:picLocks noChangeAspect="1" noChangeArrowheads="1"/>
          </p:cNvPicPr>
          <p:nvPr/>
        </p:nvPicPr>
        <p:blipFill>
          <a:blip r:embed="rId2"/>
          <a:srcRect/>
          <a:stretch>
            <a:fillRect/>
          </a:stretch>
        </p:blipFill>
        <p:spPr bwMode="auto">
          <a:xfrm>
            <a:off x="6729413" y="0"/>
            <a:ext cx="2190751" cy="3029089"/>
          </a:xfrm>
          <a:prstGeom prst="rect">
            <a:avLst/>
          </a:prstGeom>
          <a:noFill/>
          <a:ln w="9525">
            <a:noFill/>
            <a:miter lim="800000"/>
            <a:headEnd/>
            <a:tailEnd/>
          </a:ln>
          <a:effectLst/>
        </p:spPr>
      </p:pic>
      <p:sp>
        <p:nvSpPr>
          <p:cNvPr id="5" name="Content Placeholder 1"/>
          <p:cNvSpPr>
            <a:spLocks noGrp="1"/>
          </p:cNvSpPr>
          <p:nvPr>
            <p:ph idx="4294967295"/>
          </p:nvPr>
        </p:nvSpPr>
        <p:spPr>
          <a:xfrm>
            <a:off x="592931" y="1393031"/>
            <a:ext cx="5650707" cy="3607595"/>
          </a:xfrm>
          <a:prstGeom prst="rect">
            <a:avLst/>
          </a:prstGeom>
        </p:spPr>
        <p:txBody>
          <a:bodyPr/>
          <a:lstStyle/>
          <a:p>
            <a:pPr lvl="1"/>
            <a:r>
              <a:rPr lang="en-US" sz="1600" dirty="0" smtClean="0"/>
              <a:t>It works by making the total of </a:t>
            </a:r>
            <a:r>
              <a:rPr lang="en-US" sz="1600" b="1" dirty="0" smtClean="0"/>
              <a:t>square of errors </a:t>
            </a:r>
            <a:r>
              <a:rPr lang="en-US" sz="1600" dirty="0" smtClean="0"/>
              <a:t>as small as possible. (which is why it is called </a:t>
            </a:r>
            <a:r>
              <a:rPr lang="en-US" sz="1600" i="1" dirty="0" smtClean="0"/>
              <a:t>least square fit</a:t>
            </a:r>
            <a:r>
              <a:rPr lang="en-US" sz="1600" dirty="0" smtClean="0"/>
              <a:t>) </a:t>
            </a:r>
          </a:p>
          <a:p>
            <a:pPr marL="228600" lvl="1">
              <a:spcBef>
                <a:spcPts val="1000"/>
              </a:spcBef>
            </a:pPr>
            <a:endParaRPr lang="en-US" sz="2000" dirty="0" smtClean="0"/>
          </a:p>
          <a:p>
            <a:pPr marL="228600" lvl="1">
              <a:spcBef>
                <a:spcPts val="1000"/>
              </a:spcBef>
            </a:pPr>
            <a:r>
              <a:rPr lang="en-US" sz="2000" dirty="0" smtClean="0"/>
              <a:t>The straight line we choose minimizes the sum of squared errors. That is, when the square each of the errors and add them all up, the total is as small as possible.</a:t>
            </a:r>
            <a:endParaRPr lang="en-US" sz="1600" dirty="0" smtClean="0"/>
          </a:p>
          <a:p>
            <a:pPr marL="228600" lvl="1">
              <a:spcBef>
                <a:spcPts val="1000"/>
              </a:spcBef>
            </a:pPr>
            <a:endParaRPr lang="en-US" sz="1600" i="1" dirty="0" smtClean="0"/>
          </a:p>
          <a:p>
            <a:endParaRPr lang="en-US" sz="2000" dirty="0" smtClean="0"/>
          </a:p>
          <a:p>
            <a:endParaRPr lang="en-US" sz="2000" b="1" dirty="0" smtClean="0"/>
          </a:p>
          <a:p>
            <a:endParaRPr lang="en-US" sz="1600" dirty="0" smtClean="0"/>
          </a:p>
          <a:p>
            <a:endParaRPr lang="en-IN" sz="2000" dirty="0" smtClean="0"/>
          </a:p>
          <a:p>
            <a:endParaRPr lang="en-IN" sz="2000" dirty="0"/>
          </a:p>
        </p:txBody>
      </p:sp>
      <p:pic>
        <p:nvPicPr>
          <p:cNvPr id="2050" name="Picture 2"/>
          <p:cNvPicPr>
            <a:picLocks noChangeAspect="1" noChangeArrowheads="1"/>
          </p:cNvPicPr>
          <p:nvPr/>
        </p:nvPicPr>
        <p:blipFill>
          <a:blip r:embed="rId3"/>
          <a:srcRect/>
          <a:stretch>
            <a:fillRect/>
          </a:stretch>
        </p:blipFill>
        <p:spPr bwMode="auto">
          <a:xfrm>
            <a:off x="6390473" y="2936081"/>
            <a:ext cx="2453492" cy="2207419"/>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p:cNvSpPr>
            <a:spLocks noGrp="1"/>
          </p:cNvSpPr>
          <p:nvPr>
            <p:ph type="body" sz="quarter" idx="15"/>
          </p:nvPr>
        </p:nvSpPr>
        <p:spPr>
          <a:xfrm>
            <a:off x="0" y="153585"/>
            <a:ext cx="8929688"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smtClean="0"/>
              <a:t>Which graph shows the most accurate “line of best fit” for the scatter plot?</a:t>
            </a:r>
            <a:endParaRPr lang="en-US" dirty="0"/>
          </a:p>
        </p:txBody>
      </p:sp>
      <p:pic>
        <p:nvPicPr>
          <p:cNvPr id="240643" name="Picture 3"/>
          <p:cNvPicPr>
            <a:picLocks noChangeAspect="1" noChangeArrowheads="1"/>
          </p:cNvPicPr>
          <p:nvPr/>
        </p:nvPicPr>
        <p:blipFill>
          <a:blip r:embed="rId2"/>
          <a:srcRect/>
          <a:stretch>
            <a:fillRect/>
          </a:stretch>
        </p:blipFill>
        <p:spPr bwMode="auto">
          <a:xfrm>
            <a:off x="450055" y="976300"/>
            <a:ext cx="4129088" cy="2310130"/>
          </a:xfrm>
          <a:prstGeom prst="rect">
            <a:avLst/>
          </a:prstGeom>
          <a:noFill/>
          <a:ln w="9525">
            <a:noFill/>
            <a:miter lim="800000"/>
            <a:headEnd/>
            <a:tailEnd/>
          </a:ln>
          <a:effectLst/>
        </p:spPr>
      </p:pic>
      <p:pic>
        <p:nvPicPr>
          <p:cNvPr id="240644" name="Picture 4"/>
          <p:cNvPicPr>
            <a:picLocks noChangeAspect="1" noChangeArrowheads="1"/>
          </p:cNvPicPr>
          <p:nvPr/>
        </p:nvPicPr>
        <p:blipFill>
          <a:blip r:embed="rId3"/>
          <a:srcRect/>
          <a:stretch>
            <a:fillRect/>
          </a:stretch>
        </p:blipFill>
        <p:spPr bwMode="auto">
          <a:xfrm>
            <a:off x="4572001" y="966011"/>
            <a:ext cx="4090988" cy="2326984"/>
          </a:xfrm>
          <a:prstGeom prst="rect">
            <a:avLst/>
          </a:prstGeom>
          <a:noFill/>
          <a:ln w="9525">
            <a:noFill/>
            <a:miter lim="800000"/>
            <a:headEnd/>
            <a:tailEnd/>
          </a:ln>
          <a:effectLst/>
        </p:spPr>
      </p:pic>
      <p:sp>
        <p:nvSpPr>
          <p:cNvPr id="9" name="Content Placeholder 1"/>
          <p:cNvSpPr>
            <a:spLocks noGrp="1"/>
          </p:cNvSpPr>
          <p:nvPr>
            <p:ph idx="4294967295"/>
          </p:nvPr>
        </p:nvSpPr>
        <p:spPr>
          <a:xfrm>
            <a:off x="414338" y="3464719"/>
            <a:ext cx="8291918" cy="1457476"/>
          </a:xfrm>
          <a:prstGeom prst="rect">
            <a:avLst/>
          </a:prstGeom>
        </p:spPr>
        <p:txBody>
          <a:bodyPr/>
          <a:lstStyle/>
          <a:p>
            <a:r>
              <a:rPr lang="en-US" sz="2000" b="1" dirty="0" smtClean="0"/>
              <a:t>Correlation</a:t>
            </a:r>
          </a:p>
          <a:p>
            <a:pPr lvl="1"/>
            <a:r>
              <a:rPr lang="en-US" sz="1600" dirty="0" smtClean="0"/>
              <a:t>When the two sets of data are strongly linked together we say they have a </a:t>
            </a:r>
            <a:r>
              <a:rPr lang="en-US" sz="1600" b="1" dirty="0" smtClean="0"/>
              <a:t>High Correlation</a:t>
            </a:r>
            <a:r>
              <a:rPr lang="en-US" sz="1600" dirty="0" smtClean="0"/>
              <a:t>.</a:t>
            </a:r>
          </a:p>
          <a:p>
            <a:pPr lvl="1"/>
            <a:r>
              <a:rPr lang="en-US" sz="1600" dirty="0" smtClean="0"/>
              <a:t>Correlation is Positive when the values increase together, and it is Negative when one value decreases as the other increases.</a:t>
            </a:r>
          </a:p>
          <a:p>
            <a:endParaRPr lang="en-US" sz="20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Correlation</a:t>
            </a:r>
            <a:endParaRPr lang="en-US" dirty="0"/>
          </a:p>
        </p:txBody>
      </p:sp>
      <p:sp>
        <p:nvSpPr>
          <p:cNvPr id="10" name="Content Placeholder 1"/>
          <p:cNvSpPr>
            <a:spLocks noGrp="1"/>
          </p:cNvSpPr>
          <p:nvPr>
            <p:ph idx="4294967295"/>
          </p:nvPr>
        </p:nvSpPr>
        <p:spPr>
          <a:xfrm>
            <a:off x="603116" y="2936080"/>
            <a:ext cx="8103139" cy="1986115"/>
          </a:xfrm>
          <a:prstGeom prst="rect">
            <a:avLst/>
          </a:prstGeom>
        </p:spPr>
        <p:txBody>
          <a:bodyPr/>
          <a:lstStyle/>
          <a:p>
            <a:r>
              <a:rPr lang="en-US" sz="2000" dirty="0" smtClean="0"/>
              <a:t>Correlation can have a value:</a:t>
            </a:r>
          </a:p>
          <a:p>
            <a:pPr lvl="1"/>
            <a:r>
              <a:rPr lang="en-US" sz="1600" dirty="0" smtClean="0"/>
              <a:t>1 is a perfect positive correlation</a:t>
            </a:r>
          </a:p>
          <a:p>
            <a:pPr lvl="1"/>
            <a:r>
              <a:rPr lang="en-US" sz="1600" dirty="0" smtClean="0"/>
              <a:t>0 is no correlation (the values don't seem linked at all)</a:t>
            </a:r>
          </a:p>
          <a:p>
            <a:pPr lvl="1"/>
            <a:r>
              <a:rPr lang="en-US" sz="1600" dirty="0" smtClean="0"/>
              <a:t>-1 is a perfect negative correlation</a:t>
            </a:r>
          </a:p>
          <a:p>
            <a:r>
              <a:rPr lang="en-US" sz="2000" dirty="0" smtClean="0"/>
              <a:t>The value shows </a:t>
            </a:r>
            <a:r>
              <a:rPr lang="en-US" sz="2000" b="1" dirty="0" smtClean="0"/>
              <a:t>how good the correlation is</a:t>
            </a:r>
            <a:r>
              <a:rPr lang="en-US" sz="2000" dirty="0" smtClean="0"/>
              <a:t> (not how steep the line is), and if it is positive or negative.</a:t>
            </a:r>
          </a:p>
          <a:p>
            <a:endParaRPr lang="en-US" sz="2000" dirty="0" smtClean="0"/>
          </a:p>
          <a:p>
            <a:endParaRPr lang="en-IN" sz="2000" dirty="0" smtClean="0"/>
          </a:p>
          <a:p>
            <a:endParaRPr lang="en-IN" sz="2000" dirty="0"/>
          </a:p>
        </p:txBody>
      </p:sp>
      <p:pic>
        <p:nvPicPr>
          <p:cNvPr id="182273" name="Picture 1"/>
          <p:cNvPicPr>
            <a:picLocks noChangeAspect="1" noChangeArrowheads="1"/>
          </p:cNvPicPr>
          <p:nvPr/>
        </p:nvPicPr>
        <p:blipFill>
          <a:blip r:embed="rId2"/>
          <a:srcRect/>
          <a:stretch>
            <a:fillRect/>
          </a:stretch>
        </p:blipFill>
        <p:spPr bwMode="auto">
          <a:xfrm>
            <a:off x="742081" y="928687"/>
            <a:ext cx="7682780" cy="1759743"/>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sz="3400" dirty="0" smtClean="0"/>
              <a:t>Accuracy of Coefficient Estimates</a:t>
            </a:r>
          </a:p>
        </p:txBody>
      </p:sp>
      <p:sp>
        <p:nvSpPr>
          <p:cNvPr id="10" name="Content Placeholder 1"/>
          <p:cNvSpPr>
            <a:spLocks noGrp="1"/>
          </p:cNvSpPr>
          <p:nvPr>
            <p:ph idx="4294967295"/>
          </p:nvPr>
        </p:nvSpPr>
        <p:spPr>
          <a:xfrm>
            <a:off x="603116" y="972766"/>
            <a:ext cx="4733265" cy="3842122"/>
          </a:xfrm>
          <a:prstGeom prst="rect">
            <a:avLst/>
          </a:prstGeom>
        </p:spPr>
        <p:txBody>
          <a:bodyPr/>
          <a:lstStyle/>
          <a:p>
            <a:r>
              <a:rPr lang="en-US" sz="2000" dirty="0" smtClean="0"/>
              <a:t>In real applications, we have access to a limited set of observations from which we compute the </a:t>
            </a:r>
            <a:r>
              <a:rPr lang="en-US" sz="2000" b="1" dirty="0" smtClean="0"/>
              <a:t>least squares line</a:t>
            </a:r>
            <a:r>
              <a:rPr lang="en-US" sz="2000" dirty="0" smtClean="0"/>
              <a:t>.</a:t>
            </a:r>
          </a:p>
          <a:p>
            <a:r>
              <a:rPr lang="en-US" sz="2000" dirty="0" smtClean="0"/>
              <a:t>However, the true relationship is generally not known for the real data, and the </a:t>
            </a:r>
            <a:r>
              <a:rPr lang="en-US" sz="2000" b="1" dirty="0" smtClean="0"/>
              <a:t>population regression line </a:t>
            </a:r>
            <a:r>
              <a:rPr lang="en-US" sz="2000" dirty="0" smtClean="0"/>
              <a:t>is unobserved. </a:t>
            </a:r>
          </a:p>
          <a:p>
            <a:r>
              <a:rPr lang="en-US" sz="2000" dirty="0" smtClean="0"/>
              <a:t>Fundamentally, the concept of these two lines is a natural extension of the standard statistical approach of using information from a sample to estimate characteristics of a large population. </a:t>
            </a:r>
          </a:p>
          <a:p>
            <a:pPr marL="228600" lvl="1">
              <a:spcBef>
                <a:spcPts val="1000"/>
              </a:spcBef>
            </a:pPr>
            <a:endParaRPr lang="en-US" sz="1600" i="1" dirty="0" smtClean="0"/>
          </a:p>
          <a:p>
            <a:endParaRPr lang="en-US" sz="2000" dirty="0" smtClean="0"/>
          </a:p>
          <a:p>
            <a:endParaRPr lang="en-US" sz="2000" b="1" dirty="0" smtClean="0"/>
          </a:p>
          <a:p>
            <a:endParaRPr lang="en-US" sz="1600" dirty="0" smtClean="0"/>
          </a:p>
          <a:p>
            <a:endParaRPr lang="en-IN" sz="2000" dirty="0" smtClean="0"/>
          </a:p>
          <a:p>
            <a:endParaRPr lang="en-IN" sz="2000" dirty="0"/>
          </a:p>
        </p:txBody>
      </p:sp>
      <p:pic>
        <p:nvPicPr>
          <p:cNvPr id="3074" name="Picture 2"/>
          <p:cNvPicPr>
            <a:picLocks noChangeAspect="1" noChangeArrowheads="1"/>
          </p:cNvPicPr>
          <p:nvPr/>
        </p:nvPicPr>
        <p:blipFill>
          <a:blip r:embed="rId2"/>
          <a:srcRect/>
          <a:stretch>
            <a:fillRect/>
          </a:stretch>
        </p:blipFill>
        <p:spPr bwMode="auto">
          <a:xfrm>
            <a:off x="5205297" y="1328738"/>
            <a:ext cx="3695816" cy="3814762"/>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Multiple Linear Regression</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Instead of fitting a separate simple linear regression model for each predictor, a better approach is to extend the simple linear regression model so that it can directly accommodate multiple predictors. </a:t>
            </a:r>
          </a:p>
          <a:p>
            <a:r>
              <a:rPr lang="en-US" sz="2000" dirty="0" smtClean="0"/>
              <a:t>We can do this by giving each                                                                     predictor a separate slope                                                                         coefficient in a single model. </a:t>
            </a:r>
          </a:p>
          <a:p>
            <a:r>
              <a:rPr lang="en-US" sz="2000" dirty="0" smtClean="0"/>
              <a:t>If we have </a:t>
            </a:r>
            <a:r>
              <a:rPr lang="en-US" sz="2000" i="1" dirty="0" smtClean="0"/>
              <a:t>p</a:t>
            </a:r>
            <a:r>
              <a:rPr lang="en-US" sz="2000" dirty="0" smtClean="0"/>
              <a:t> predictors, the                                                                                 multiple regression model                                                                                       takes the form</a:t>
            </a:r>
          </a:p>
          <a:p>
            <a:pPr lvl="1"/>
            <a:r>
              <a:rPr lang="en-US" sz="1600" dirty="0" smtClean="0"/>
              <a:t>Y = </a:t>
            </a:r>
            <a:r>
              <a:rPr lang="en-US" sz="1600" i="1" dirty="0" smtClean="0"/>
              <a:t>β</a:t>
            </a:r>
            <a:r>
              <a:rPr lang="en-US" sz="1400" i="1" dirty="0" smtClean="0"/>
              <a:t>0</a:t>
            </a:r>
            <a:r>
              <a:rPr lang="en-US" sz="1600" i="1" dirty="0" smtClean="0"/>
              <a:t> + β</a:t>
            </a:r>
            <a:r>
              <a:rPr lang="en-US" sz="1400" i="1" dirty="0" smtClean="0"/>
              <a:t>1</a:t>
            </a:r>
            <a:r>
              <a:rPr lang="en-US" sz="1600" i="1" dirty="0" smtClean="0"/>
              <a:t>X</a:t>
            </a:r>
            <a:r>
              <a:rPr lang="en-US" sz="1400" i="1" dirty="0" smtClean="0"/>
              <a:t>1</a:t>
            </a:r>
            <a:r>
              <a:rPr lang="en-US" sz="1600" i="1" dirty="0" smtClean="0"/>
              <a:t> + β</a:t>
            </a:r>
            <a:r>
              <a:rPr lang="en-US" sz="1400" i="1" dirty="0" smtClean="0"/>
              <a:t>2</a:t>
            </a:r>
            <a:r>
              <a:rPr lang="en-US" sz="1600" i="1" dirty="0" smtClean="0"/>
              <a:t>X</a:t>
            </a:r>
            <a:r>
              <a:rPr lang="en-US" sz="1400" i="1" dirty="0" smtClean="0"/>
              <a:t>2</a:t>
            </a:r>
            <a:r>
              <a:rPr lang="en-US" sz="1600" i="1" dirty="0" smtClean="0"/>
              <a:t> + ...+ </a:t>
            </a:r>
            <a:r>
              <a:rPr lang="en-US" sz="1600" i="1" dirty="0" err="1" smtClean="0"/>
              <a:t>βpXp</a:t>
            </a:r>
            <a:endParaRPr lang="en-US" sz="1600" i="1" dirty="0" smtClean="0"/>
          </a:p>
          <a:p>
            <a:pPr lvl="1"/>
            <a:endParaRPr lang="en-US" sz="1600" dirty="0" smtClean="0"/>
          </a:p>
          <a:p>
            <a:endParaRPr lang="en-US" sz="2000" dirty="0" smtClean="0"/>
          </a:p>
          <a:p>
            <a:endParaRPr lang="en-IN" sz="2000" dirty="0" smtClean="0"/>
          </a:p>
          <a:p>
            <a:endParaRPr lang="en-IN" sz="2000" dirty="0"/>
          </a:p>
        </p:txBody>
      </p:sp>
      <p:pic>
        <p:nvPicPr>
          <p:cNvPr id="4098" name="Picture 2"/>
          <p:cNvPicPr>
            <a:picLocks noChangeAspect="1" noChangeArrowheads="1"/>
          </p:cNvPicPr>
          <p:nvPr/>
        </p:nvPicPr>
        <p:blipFill>
          <a:blip r:embed="rId2"/>
          <a:srcRect/>
          <a:stretch>
            <a:fillRect/>
          </a:stretch>
        </p:blipFill>
        <p:spPr bwMode="auto">
          <a:xfrm>
            <a:off x="4184554" y="2050256"/>
            <a:ext cx="4735609" cy="3093244"/>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Some Important Questions</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Is at least one of the predictors useful in predicting the response?</a:t>
            </a:r>
          </a:p>
          <a:p>
            <a:r>
              <a:rPr lang="en-US" sz="2000" dirty="0" smtClean="0"/>
              <a:t>Do all the predictors help to explain Y, or is only a subset of the predictors useful?</a:t>
            </a:r>
          </a:p>
          <a:p>
            <a:pPr lvl="1"/>
            <a:r>
              <a:rPr lang="en-US" sz="1600" i="1" dirty="0" smtClean="0"/>
              <a:t>Forward selection </a:t>
            </a:r>
            <a:r>
              <a:rPr lang="en-US" sz="1600" dirty="0" smtClean="0"/>
              <a:t>is a greedy approach. </a:t>
            </a:r>
          </a:p>
          <a:p>
            <a:pPr lvl="2"/>
            <a:r>
              <a:rPr lang="en-US" sz="1400" dirty="0" smtClean="0"/>
              <a:t>We begin with a null model – a model that contains an intercept but no predictors. </a:t>
            </a:r>
          </a:p>
          <a:p>
            <a:pPr lvl="2"/>
            <a:r>
              <a:rPr lang="en-US" sz="1400" dirty="0" smtClean="0"/>
              <a:t>We then fit p simple linear regressions and add to the null model the one resulting in lowest square of errors. </a:t>
            </a:r>
          </a:p>
          <a:p>
            <a:pPr lvl="2"/>
            <a:r>
              <a:rPr lang="en-US" sz="1400" dirty="0" smtClean="0"/>
              <a:t>We continue like this until some stopping rule is satisfied.</a:t>
            </a:r>
          </a:p>
          <a:p>
            <a:pPr lvl="1"/>
            <a:r>
              <a:rPr lang="en-US" sz="1600" i="1" dirty="0" smtClean="0"/>
              <a:t>Backward selection</a:t>
            </a:r>
          </a:p>
          <a:p>
            <a:pPr lvl="1"/>
            <a:r>
              <a:rPr lang="en-US" sz="1600" i="1" dirty="0" smtClean="0"/>
              <a:t>Mixed selection</a:t>
            </a:r>
          </a:p>
          <a:p>
            <a:r>
              <a:rPr lang="en-US" sz="2000" dirty="0" smtClean="0"/>
              <a:t>How well does the model fit the data?</a:t>
            </a:r>
          </a:p>
          <a:p>
            <a:r>
              <a:rPr lang="en-US" sz="2000" dirty="0" smtClean="0"/>
              <a:t>Given a set of predictor values, how accurate is our prediction?</a:t>
            </a:r>
          </a:p>
          <a:p>
            <a:endParaRPr lang="en-US" sz="2000" b="1" dirty="0" smtClean="0"/>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Other Considerations</a:t>
            </a:r>
            <a:endParaRPr lang="en-US" dirty="0"/>
          </a:p>
        </p:txBody>
      </p:sp>
      <p:sp>
        <p:nvSpPr>
          <p:cNvPr id="10" name="Content Placeholder 1"/>
          <p:cNvSpPr>
            <a:spLocks noGrp="1"/>
          </p:cNvSpPr>
          <p:nvPr>
            <p:ph idx="4294967295"/>
          </p:nvPr>
        </p:nvSpPr>
        <p:spPr>
          <a:xfrm>
            <a:off x="603116" y="885826"/>
            <a:ext cx="8103139" cy="4036370"/>
          </a:xfrm>
          <a:prstGeom prst="rect">
            <a:avLst/>
          </a:prstGeom>
        </p:spPr>
        <p:txBody>
          <a:bodyPr/>
          <a:lstStyle/>
          <a:p>
            <a:r>
              <a:rPr lang="en-US" sz="2000" dirty="0" smtClean="0"/>
              <a:t>Qualitative Predictors</a:t>
            </a:r>
          </a:p>
          <a:p>
            <a:pPr lvl="1"/>
            <a:r>
              <a:rPr lang="en-US" sz="1600" dirty="0" smtClean="0"/>
              <a:t>So far, we assumed that all variables are quantitative. But in practice, often some predictors are qualitative. </a:t>
            </a:r>
          </a:p>
          <a:p>
            <a:pPr lvl="1"/>
            <a:r>
              <a:rPr lang="en-US" sz="1600" dirty="0" smtClean="0"/>
              <a:t>For example, suppose we wish to investigate the differences in credit card balance between males and females. We may create a </a:t>
            </a:r>
            <a:r>
              <a:rPr lang="en-US" sz="1600" i="1" dirty="0" smtClean="0"/>
              <a:t>dummy variable </a:t>
            </a:r>
            <a:r>
              <a:rPr lang="en-US" sz="1600" dirty="0" smtClean="0"/>
              <a:t>based on the gender variable of the form</a:t>
            </a:r>
          </a:p>
          <a:p>
            <a:pPr lvl="1"/>
            <a:endParaRPr lang="en-US" sz="1600" dirty="0" smtClean="0"/>
          </a:p>
          <a:p>
            <a:pPr lvl="1"/>
            <a:endParaRPr lang="en-US" sz="1600" dirty="0" smtClean="0"/>
          </a:p>
          <a:p>
            <a:pPr lvl="1"/>
            <a:endParaRPr lang="en-US" sz="1600" dirty="0" smtClean="0"/>
          </a:p>
          <a:p>
            <a:pPr lvl="1"/>
            <a:r>
              <a:rPr lang="en-US" sz="1600" dirty="0" smtClean="0"/>
              <a:t>and use this variable as a predictor in the regression equation. This results in the model</a:t>
            </a:r>
          </a:p>
          <a:p>
            <a:pPr lvl="1"/>
            <a:endParaRPr lang="en-US" sz="1600" dirty="0" smtClean="0"/>
          </a:p>
          <a:p>
            <a:pPr lvl="1"/>
            <a:endParaRPr lang="en-US" sz="1600" dirty="0" smtClean="0"/>
          </a:p>
          <a:p>
            <a:pPr lvl="1"/>
            <a:endParaRPr lang="en-US" sz="1600" dirty="0" smtClean="0"/>
          </a:p>
          <a:p>
            <a:pPr lvl="1"/>
            <a:endParaRPr lang="en-US" sz="1600" dirty="0" smtClean="0"/>
          </a:p>
          <a:p>
            <a:pPr lvl="1"/>
            <a:r>
              <a:rPr lang="en-US" sz="1600" dirty="0" smtClean="0"/>
              <a:t>Qualitative predictors with more than 2 levels?</a:t>
            </a:r>
          </a:p>
          <a:p>
            <a:pPr lvl="1"/>
            <a:endParaRPr lang="en-US" sz="1600" dirty="0" smtClean="0"/>
          </a:p>
          <a:p>
            <a:endParaRPr lang="en-US" sz="2000" b="1" dirty="0" smtClean="0"/>
          </a:p>
          <a:p>
            <a:endParaRPr lang="en-US" sz="1600" dirty="0" smtClean="0"/>
          </a:p>
          <a:p>
            <a:endParaRPr lang="en-IN" sz="2000" dirty="0" smtClean="0"/>
          </a:p>
          <a:p>
            <a:endParaRPr lang="en-IN" sz="2000" dirty="0"/>
          </a:p>
        </p:txBody>
      </p:sp>
      <p:pic>
        <p:nvPicPr>
          <p:cNvPr id="5122" name="Picture 2"/>
          <p:cNvPicPr>
            <a:picLocks noChangeAspect="1" noChangeArrowheads="1"/>
          </p:cNvPicPr>
          <p:nvPr/>
        </p:nvPicPr>
        <p:blipFill>
          <a:blip r:embed="rId2"/>
          <a:srcRect/>
          <a:stretch>
            <a:fillRect/>
          </a:stretch>
        </p:blipFill>
        <p:spPr bwMode="auto">
          <a:xfrm>
            <a:off x="2586038" y="2428876"/>
            <a:ext cx="3264695" cy="822809"/>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785937" y="3598069"/>
            <a:ext cx="5800725" cy="926690"/>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smtClean="0"/>
              <a:t>Machine Learning Process</a:t>
            </a:r>
            <a:endParaRPr lang="en-US" dirty="0"/>
          </a:p>
        </p:txBody>
      </p:sp>
      <p:pic>
        <p:nvPicPr>
          <p:cNvPr id="229378" name="Picture 2"/>
          <p:cNvPicPr>
            <a:picLocks noChangeAspect="1" noChangeArrowheads="1"/>
          </p:cNvPicPr>
          <p:nvPr/>
        </p:nvPicPr>
        <p:blipFill>
          <a:blip r:embed="rId2"/>
          <a:srcRect/>
          <a:stretch>
            <a:fillRect/>
          </a:stretch>
        </p:blipFill>
        <p:spPr bwMode="auto">
          <a:xfrm>
            <a:off x="714375" y="1280070"/>
            <a:ext cx="6450807" cy="18322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Other Considerations</a:t>
            </a:r>
            <a:endParaRPr lang="en-US" dirty="0"/>
          </a:p>
        </p:txBody>
      </p:sp>
      <p:sp>
        <p:nvSpPr>
          <p:cNvPr id="10" name="Content Placeholder 1"/>
          <p:cNvSpPr>
            <a:spLocks noGrp="1"/>
          </p:cNvSpPr>
          <p:nvPr>
            <p:ph idx="4294967295"/>
          </p:nvPr>
        </p:nvSpPr>
        <p:spPr>
          <a:xfrm>
            <a:off x="603116" y="885826"/>
            <a:ext cx="8103139" cy="4036370"/>
          </a:xfrm>
          <a:prstGeom prst="rect">
            <a:avLst/>
          </a:prstGeom>
        </p:spPr>
        <p:txBody>
          <a:bodyPr/>
          <a:lstStyle/>
          <a:p>
            <a:r>
              <a:rPr lang="en-US" sz="2000" dirty="0" smtClean="0"/>
              <a:t>Additive Assumption</a:t>
            </a:r>
          </a:p>
          <a:p>
            <a:pPr lvl="1"/>
            <a:r>
              <a:rPr lang="en-US" sz="1600" dirty="0" smtClean="0"/>
              <a:t>For example, in our previous analysis of </a:t>
            </a:r>
            <a:r>
              <a:rPr lang="en-US" sz="1600" b="1" dirty="0" smtClean="0"/>
              <a:t>Advertising</a:t>
            </a:r>
            <a:r>
              <a:rPr lang="en-US" sz="1600" dirty="0" smtClean="0"/>
              <a:t> data, the linear models assumed that effect on </a:t>
            </a:r>
            <a:r>
              <a:rPr lang="en-US" sz="1600" b="1" dirty="0" smtClean="0"/>
              <a:t>sales</a:t>
            </a:r>
            <a:r>
              <a:rPr lang="en-US" sz="1600" dirty="0" smtClean="0"/>
              <a:t> of increasing one advertising medium is independent of the amount spent on the other media.</a:t>
            </a:r>
          </a:p>
          <a:p>
            <a:pPr lvl="1"/>
            <a:r>
              <a:rPr lang="en-US" sz="1600" dirty="0" smtClean="0"/>
              <a:t>However, there may be some </a:t>
            </a:r>
            <a:r>
              <a:rPr lang="en-US" sz="1600" b="1" i="1" dirty="0" smtClean="0"/>
              <a:t>synergy effect </a:t>
            </a:r>
            <a:r>
              <a:rPr lang="en-US" sz="1600" dirty="0" smtClean="0"/>
              <a:t>or an </a:t>
            </a:r>
            <a:r>
              <a:rPr lang="en-US" sz="1600" b="1" i="1" dirty="0" smtClean="0"/>
              <a:t>interaction effect</a:t>
            </a:r>
            <a:r>
              <a:rPr lang="en-US" sz="1600" dirty="0" smtClean="0"/>
              <a:t>. </a:t>
            </a:r>
          </a:p>
          <a:p>
            <a:pPr lvl="1"/>
            <a:r>
              <a:rPr lang="en-US" sz="1600" dirty="0" smtClean="0"/>
              <a:t>One way of introducing an interaction term to allow for interaction effects between X</a:t>
            </a:r>
            <a:r>
              <a:rPr lang="en-US" sz="1200" dirty="0" smtClean="0"/>
              <a:t>1</a:t>
            </a:r>
            <a:r>
              <a:rPr lang="en-US" sz="1600" dirty="0" smtClean="0"/>
              <a:t> and X</a:t>
            </a:r>
            <a:r>
              <a:rPr lang="en-US" sz="1200" dirty="0" smtClean="0"/>
              <a:t>2</a:t>
            </a:r>
            <a:r>
              <a:rPr lang="en-US" sz="1600" dirty="0" smtClean="0"/>
              <a:t> is by computing the product of X</a:t>
            </a:r>
            <a:r>
              <a:rPr lang="en-US" sz="1200" dirty="0" smtClean="0"/>
              <a:t>1</a:t>
            </a:r>
            <a:r>
              <a:rPr lang="en-US" sz="1600" dirty="0" smtClean="0"/>
              <a:t>.X</a:t>
            </a:r>
            <a:r>
              <a:rPr lang="en-US" sz="1200" dirty="0" smtClean="0"/>
              <a:t>2</a:t>
            </a:r>
            <a:endParaRPr lang="en-US" sz="1600" dirty="0" smtClean="0"/>
          </a:p>
          <a:p>
            <a:pPr lvl="1"/>
            <a:endParaRPr lang="en-US" sz="1600" dirty="0" smtClean="0"/>
          </a:p>
          <a:p>
            <a:pPr lvl="1"/>
            <a:endParaRPr lang="en-US" sz="1600" dirty="0" smtClean="0"/>
          </a:p>
          <a:p>
            <a:pPr lvl="1"/>
            <a:endParaRPr lang="en-US" sz="1600" dirty="0" smtClean="0"/>
          </a:p>
          <a:p>
            <a:endParaRPr lang="en-US" sz="2000" b="1" dirty="0" smtClean="0"/>
          </a:p>
          <a:p>
            <a:endParaRPr lang="en-US" sz="1600" dirty="0" smtClean="0"/>
          </a:p>
          <a:p>
            <a:endParaRPr lang="en-IN" sz="2000" dirty="0" smtClean="0"/>
          </a:p>
          <a:p>
            <a:endParaRPr lang="en-IN" sz="2000" dirty="0"/>
          </a:p>
        </p:txBody>
      </p:sp>
      <p:pic>
        <p:nvPicPr>
          <p:cNvPr id="6146" name="Picture 2"/>
          <p:cNvPicPr>
            <a:picLocks noChangeAspect="1" noChangeArrowheads="1"/>
          </p:cNvPicPr>
          <p:nvPr/>
        </p:nvPicPr>
        <p:blipFill>
          <a:blip r:embed="rId2"/>
          <a:srcRect/>
          <a:stretch>
            <a:fillRect/>
          </a:stretch>
        </p:blipFill>
        <p:spPr bwMode="auto">
          <a:xfrm>
            <a:off x="2707481" y="2867025"/>
            <a:ext cx="3429000" cy="4953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2705100" y="3324225"/>
            <a:ext cx="3619500" cy="352425"/>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smtClean="0"/>
              <a:t>Regression Exercise</a:t>
            </a:r>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406" y="1193007"/>
            <a:ext cx="7164451" cy="1568137"/>
          </a:xfrm>
        </p:spPr>
        <p:txBody>
          <a:bodyPr>
            <a:normAutofit fontScale="90000"/>
          </a:bodyPr>
          <a:lstStyle/>
          <a:p>
            <a:r>
              <a:rPr lang="en-US" dirty="0" smtClean="0"/>
              <a:t>Classification Problem</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609466" y="1407319"/>
            <a:ext cx="7281609" cy="3736182"/>
          </a:xfrm>
          <a:prstGeom prst="rect">
            <a:avLst/>
          </a:prstGeom>
          <a:noFill/>
          <a:ln w="9525">
            <a:noFill/>
            <a:miter lim="800000"/>
            <a:headEnd/>
            <a:tailEnd/>
          </a:ln>
          <a:effectLst/>
        </p:spPr>
      </p:pic>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Example</a:t>
            </a:r>
            <a:endParaRPr lang="en-US" dirty="0"/>
          </a:p>
        </p:txBody>
      </p:sp>
      <p:sp>
        <p:nvSpPr>
          <p:cNvPr id="10" name="Content Placeholder 1"/>
          <p:cNvSpPr>
            <a:spLocks noGrp="1"/>
          </p:cNvSpPr>
          <p:nvPr>
            <p:ph idx="4294967295"/>
          </p:nvPr>
        </p:nvSpPr>
        <p:spPr>
          <a:xfrm>
            <a:off x="603117" y="972766"/>
            <a:ext cx="8240846" cy="3949429"/>
          </a:xfrm>
          <a:prstGeom prst="rect">
            <a:avLst/>
          </a:prstGeom>
        </p:spPr>
        <p:txBody>
          <a:bodyPr/>
          <a:lstStyle/>
          <a:p>
            <a:r>
              <a:rPr lang="en-US" sz="2000" dirty="0" smtClean="0"/>
              <a:t>Imagine we had some imaginary data on Dogs and Horses, with heights and weights.</a:t>
            </a:r>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Good Classifier</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So far, the model accuracy was focused on the regression setting.</a:t>
            </a:r>
          </a:p>
          <a:p>
            <a:r>
              <a:rPr lang="en-US" sz="2000" dirty="0" smtClean="0"/>
              <a:t>Many of the concepts such as bias-variance trade-off also transfer to the classification setting with small modifications.</a:t>
            </a:r>
          </a:p>
          <a:p>
            <a:pPr lvl="1"/>
            <a:r>
              <a:rPr lang="en-US" sz="1600" dirty="0" smtClean="0"/>
              <a:t>Due to the fact that Y is no longer numerical.</a:t>
            </a:r>
          </a:p>
          <a:p>
            <a:r>
              <a:rPr lang="en-US" sz="2000" dirty="0" smtClean="0"/>
              <a:t>The most common approach for quantifying the accuracy of our estimate</a:t>
            </a:r>
            <a:r>
              <a:rPr lang="en-US" sz="2000" i="1" dirty="0" smtClean="0"/>
              <a:t> f </a:t>
            </a:r>
            <a:r>
              <a:rPr lang="en-US" sz="2000" dirty="0" smtClean="0"/>
              <a:t>is the training or the test </a:t>
            </a:r>
            <a:r>
              <a:rPr lang="en-US" sz="2000" i="1" dirty="0" smtClean="0"/>
              <a:t>error rate</a:t>
            </a:r>
            <a:r>
              <a:rPr lang="en-US" sz="2000" dirty="0" smtClean="0"/>
              <a:t>, the proportion of mistakes that are made if we apply our estimate </a:t>
            </a:r>
            <a:r>
              <a:rPr lang="en-US" sz="2000" i="1" dirty="0" smtClean="0"/>
              <a:t>f</a:t>
            </a:r>
            <a:r>
              <a:rPr lang="en-US" sz="2000" dirty="0" smtClean="0"/>
              <a:t> to the training/test observations.</a:t>
            </a:r>
          </a:p>
          <a:p>
            <a:r>
              <a:rPr lang="en-US" sz="2000" dirty="0" smtClean="0"/>
              <a:t>Good classifier = small test error rate</a:t>
            </a:r>
            <a:endParaRPr lang="en-US" sz="1600" dirty="0" smtClean="0"/>
          </a:p>
          <a:p>
            <a:endParaRPr lang="en-US" sz="2000" b="1" dirty="0" smtClean="0"/>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sz="3500" dirty="0" smtClean="0"/>
              <a:t>Good Classifier – Test Error Rate</a:t>
            </a:r>
            <a:endParaRPr lang="en-US" sz="3500" dirty="0"/>
          </a:p>
        </p:txBody>
      </p:sp>
      <p:sp>
        <p:nvSpPr>
          <p:cNvPr id="5" name="Content Placeholder 1"/>
          <p:cNvSpPr>
            <a:spLocks noGrp="1"/>
          </p:cNvSpPr>
          <p:nvPr>
            <p:ph idx="4294967295"/>
          </p:nvPr>
        </p:nvSpPr>
        <p:spPr>
          <a:xfrm>
            <a:off x="603116" y="972766"/>
            <a:ext cx="8103139" cy="3949429"/>
          </a:xfrm>
          <a:prstGeom prst="rect">
            <a:avLst/>
          </a:prstGeom>
        </p:spPr>
        <p:txBody>
          <a:bodyPr/>
          <a:lstStyle/>
          <a:p>
            <a:r>
              <a:rPr lang="en-US" sz="2000" b="1" dirty="0" smtClean="0"/>
              <a:t>Confusion Matrix</a:t>
            </a:r>
          </a:p>
          <a:p>
            <a:pPr lvl="1"/>
            <a:r>
              <a:rPr lang="en-US" sz="1600" dirty="0" smtClean="0"/>
              <a:t>A convenient way to display the information</a:t>
            </a:r>
          </a:p>
          <a:p>
            <a:r>
              <a:rPr lang="en-US" sz="2000" dirty="0" smtClean="0"/>
              <a:t>Two kinds of error rate</a:t>
            </a:r>
          </a:p>
          <a:p>
            <a:pPr lvl="1"/>
            <a:r>
              <a:rPr lang="en-US" sz="1600" dirty="0" smtClean="0"/>
              <a:t>Sensitivity</a:t>
            </a:r>
          </a:p>
          <a:p>
            <a:pPr lvl="1"/>
            <a:r>
              <a:rPr lang="en-US" sz="1600" dirty="0" smtClean="0"/>
              <a:t>Specificity</a:t>
            </a:r>
          </a:p>
          <a:p>
            <a:endParaRPr lang="en-US" sz="2000" b="1" dirty="0" smtClean="0"/>
          </a:p>
          <a:p>
            <a:endParaRPr lang="en-US" sz="1600" dirty="0" smtClean="0"/>
          </a:p>
          <a:p>
            <a:endParaRPr lang="en-IN" sz="2000" dirty="0" smtClean="0"/>
          </a:p>
          <a:p>
            <a:endParaRPr lang="en-IN" sz="2000" dirty="0"/>
          </a:p>
        </p:txBody>
      </p:sp>
      <p:pic>
        <p:nvPicPr>
          <p:cNvPr id="81924" name="Picture 4" descr="Evaluating Categorical Models II: Sensitivity and Specificity"/>
          <p:cNvPicPr>
            <a:picLocks noChangeAspect="1" noChangeArrowheads="1"/>
          </p:cNvPicPr>
          <p:nvPr/>
        </p:nvPicPr>
        <p:blipFill>
          <a:blip r:embed="rId2"/>
          <a:srcRect/>
          <a:stretch>
            <a:fillRect/>
          </a:stretch>
        </p:blipFill>
        <p:spPr bwMode="auto">
          <a:xfrm>
            <a:off x="3143249" y="1992024"/>
            <a:ext cx="5777707" cy="3151476"/>
          </a:xfrm>
          <a:prstGeom prst="rect">
            <a:avLst/>
          </a:prstGeom>
          <a:noFill/>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7" name="Picture 3"/>
          <p:cNvPicPr>
            <a:picLocks noChangeAspect="1" noChangeArrowheads="1"/>
          </p:cNvPicPr>
          <p:nvPr/>
        </p:nvPicPr>
        <p:blipFill>
          <a:blip r:embed="rId2"/>
          <a:srcRect/>
          <a:stretch>
            <a:fillRect/>
          </a:stretch>
        </p:blipFill>
        <p:spPr bwMode="auto">
          <a:xfrm>
            <a:off x="314324" y="1045361"/>
            <a:ext cx="5314671" cy="3698081"/>
          </a:xfrm>
          <a:prstGeom prst="rect">
            <a:avLst/>
          </a:prstGeom>
          <a:noFill/>
          <a:ln w="9525">
            <a:noFill/>
            <a:miter lim="800000"/>
            <a:headEnd/>
            <a:tailEnd/>
          </a:ln>
          <a:effectLst/>
        </p:spPr>
      </p:pic>
      <p:sp>
        <p:nvSpPr>
          <p:cNvPr id="3" name="Subtitle 2"/>
          <p:cNvSpPr>
            <a:spLocks noGrp="1"/>
          </p:cNvSpPr>
          <p:nvPr>
            <p:ph type="subTitle" idx="13"/>
          </p:nvPr>
        </p:nvSpPr>
        <p:spPr>
          <a:xfrm>
            <a:off x="-1" y="121444"/>
            <a:ext cx="8951120" cy="666496"/>
          </a:xfrm>
          <a:prstGeom prst="rect">
            <a:avLst/>
          </a:prstGeom>
        </p:spPr>
        <p:txBody>
          <a:bodyPr/>
          <a:lstStyle/>
          <a:p>
            <a:r>
              <a:rPr lang="en-US" dirty="0" smtClean="0"/>
              <a:t>Example</a:t>
            </a:r>
            <a:endParaRPr lang="en-US" dirty="0"/>
          </a:p>
        </p:txBody>
      </p:sp>
      <p:sp>
        <p:nvSpPr>
          <p:cNvPr id="10" name="Content Placeholder 1"/>
          <p:cNvSpPr>
            <a:spLocks noGrp="1"/>
          </p:cNvSpPr>
          <p:nvPr>
            <p:ph idx="4294967295"/>
          </p:nvPr>
        </p:nvSpPr>
        <p:spPr>
          <a:xfrm>
            <a:off x="603117" y="750094"/>
            <a:ext cx="5111884" cy="4393406"/>
          </a:xfrm>
          <a:prstGeom prst="rect">
            <a:avLst/>
          </a:prstGeom>
        </p:spPr>
        <p:txBody>
          <a:bodyPr/>
          <a:lstStyle/>
          <a:p>
            <a:r>
              <a:rPr lang="en-US" sz="2000" dirty="0" smtClean="0"/>
              <a:t>COVID-19 Test Kit from China</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Common Cold – Medicine?</a:t>
            </a:r>
            <a:endParaRPr lang="en-US" sz="1600" dirty="0" smtClean="0"/>
          </a:p>
          <a:p>
            <a:endParaRPr lang="en-US" sz="2000" b="1" dirty="0" smtClean="0"/>
          </a:p>
          <a:p>
            <a:endParaRPr lang="en-US" sz="1600" dirty="0" smtClean="0"/>
          </a:p>
          <a:p>
            <a:endParaRPr lang="en-IN" sz="2000" dirty="0" smtClean="0"/>
          </a:p>
          <a:p>
            <a:endParaRPr lang="en-IN" sz="2000" dirty="0"/>
          </a:p>
        </p:txBody>
      </p:sp>
      <p:pic>
        <p:nvPicPr>
          <p:cNvPr id="82950" name="Picture 6"/>
          <p:cNvPicPr>
            <a:picLocks noChangeAspect="1" noChangeArrowheads="1"/>
          </p:cNvPicPr>
          <p:nvPr/>
        </p:nvPicPr>
        <p:blipFill>
          <a:blip r:embed="rId3"/>
          <a:srcRect/>
          <a:stretch>
            <a:fillRect/>
          </a:stretch>
        </p:blipFill>
        <p:spPr bwMode="auto">
          <a:xfrm>
            <a:off x="5722144" y="0"/>
            <a:ext cx="3171825" cy="5114925"/>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err="1" smtClean="0"/>
              <a:t>Bayes</a:t>
            </a:r>
            <a:r>
              <a:rPr lang="en-US" dirty="0" smtClean="0"/>
              <a:t> Classifier</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It can be shown that the test error rate is minimized, on average, by a very simple classifier that assigns each observation to the most likely class, given its predictor values. </a:t>
            </a:r>
          </a:p>
          <a:p>
            <a:endParaRPr lang="en-US" sz="2000" dirty="0" smtClean="0"/>
          </a:p>
          <a:p>
            <a:endParaRPr lang="en-US" sz="2000" dirty="0" smtClean="0"/>
          </a:p>
          <a:p>
            <a:r>
              <a:rPr lang="en-US" sz="2000" dirty="0" smtClean="0"/>
              <a:t>It is the conditional probability that </a:t>
            </a:r>
            <a:r>
              <a:rPr lang="en-US" sz="2000" i="1" dirty="0" smtClean="0"/>
              <a:t>Y = j</a:t>
            </a:r>
            <a:r>
              <a:rPr lang="en-US" sz="2000" dirty="0" smtClean="0"/>
              <a:t>, given the observed predictor vector </a:t>
            </a:r>
            <a:r>
              <a:rPr lang="en-US" sz="2000" i="1" dirty="0" smtClean="0"/>
              <a:t>X = x</a:t>
            </a:r>
            <a:r>
              <a:rPr lang="en-US" sz="1600" i="1" dirty="0" smtClean="0"/>
              <a:t>0</a:t>
            </a:r>
            <a:r>
              <a:rPr lang="en-US" sz="2000" dirty="0" smtClean="0"/>
              <a:t>.</a:t>
            </a:r>
          </a:p>
          <a:p>
            <a:r>
              <a:rPr lang="en-US" sz="2000" dirty="0" smtClean="0"/>
              <a:t>This simple classifier is called the </a:t>
            </a:r>
            <a:r>
              <a:rPr lang="en-US" sz="2000" i="1" dirty="0" err="1" smtClean="0"/>
              <a:t>Bayes</a:t>
            </a:r>
            <a:r>
              <a:rPr lang="en-US" sz="2000" i="1" dirty="0" smtClean="0"/>
              <a:t> classifier</a:t>
            </a:r>
            <a:r>
              <a:rPr lang="en-US" sz="2000" dirty="0" smtClean="0"/>
              <a:t>.</a:t>
            </a:r>
          </a:p>
          <a:p>
            <a:endParaRPr lang="en-US" sz="2000" b="1" dirty="0" smtClean="0"/>
          </a:p>
          <a:p>
            <a:endParaRPr lang="en-US" sz="1600" dirty="0" smtClean="0"/>
          </a:p>
          <a:p>
            <a:endParaRPr lang="en-IN" sz="2000" dirty="0" smtClean="0"/>
          </a:p>
          <a:p>
            <a:endParaRPr lang="en-IN" sz="2000" dirty="0"/>
          </a:p>
        </p:txBody>
      </p:sp>
      <p:pic>
        <p:nvPicPr>
          <p:cNvPr id="7170" name="Picture 2"/>
          <p:cNvPicPr>
            <a:picLocks noChangeAspect="1" noChangeArrowheads="1"/>
          </p:cNvPicPr>
          <p:nvPr/>
        </p:nvPicPr>
        <p:blipFill>
          <a:blip r:embed="rId2"/>
          <a:srcRect/>
          <a:stretch>
            <a:fillRect/>
          </a:stretch>
        </p:blipFill>
        <p:spPr bwMode="auto">
          <a:xfrm>
            <a:off x="3096472" y="1993107"/>
            <a:ext cx="2180380" cy="614361"/>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err="1" smtClean="0"/>
              <a:t>Bayes</a:t>
            </a:r>
            <a:r>
              <a:rPr lang="en-US" dirty="0" smtClean="0"/>
              <a:t> Classifier</a:t>
            </a:r>
            <a:endParaRPr lang="en-US" dirty="0"/>
          </a:p>
        </p:txBody>
      </p:sp>
      <p:sp>
        <p:nvSpPr>
          <p:cNvPr id="10" name="Content Placeholder 1"/>
          <p:cNvSpPr>
            <a:spLocks noGrp="1"/>
          </p:cNvSpPr>
          <p:nvPr>
            <p:ph idx="4294967295"/>
          </p:nvPr>
        </p:nvSpPr>
        <p:spPr>
          <a:xfrm>
            <a:off x="603116" y="972766"/>
            <a:ext cx="4061753" cy="3949429"/>
          </a:xfrm>
          <a:prstGeom prst="rect">
            <a:avLst/>
          </a:prstGeom>
        </p:spPr>
        <p:txBody>
          <a:bodyPr/>
          <a:lstStyle/>
          <a:p>
            <a:r>
              <a:rPr lang="en-US" sz="2000" dirty="0" smtClean="0"/>
              <a:t>In a 2-class problem, there are two possible response values. </a:t>
            </a:r>
          </a:p>
          <a:p>
            <a:r>
              <a:rPr lang="en-US" sz="2000" dirty="0" smtClean="0"/>
              <a:t>The </a:t>
            </a:r>
            <a:r>
              <a:rPr lang="en-US" sz="2000" dirty="0" err="1" smtClean="0"/>
              <a:t>Bayes</a:t>
            </a:r>
            <a:r>
              <a:rPr lang="en-US" sz="2000" dirty="0" smtClean="0"/>
              <a:t> classifier corresponds to predicting class 1 if Pr(Y = 1|X = x</a:t>
            </a:r>
            <a:r>
              <a:rPr lang="en-US" sz="1600" dirty="0" smtClean="0"/>
              <a:t>0</a:t>
            </a:r>
            <a:r>
              <a:rPr lang="en-US" sz="2000" dirty="0" smtClean="0"/>
              <a:t>) &gt; 0.5 and class 2 otherwise.</a:t>
            </a:r>
          </a:p>
          <a:p>
            <a:r>
              <a:rPr lang="en-US" sz="2000" dirty="0" smtClean="0"/>
              <a:t>For example, </a:t>
            </a:r>
          </a:p>
          <a:p>
            <a:pPr lvl="1"/>
            <a:r>
              <a:rPr lang="en-US" sz="1600" dirty="0" smtClean="0"/>
              <a:t>100 observations in each of the 2 groups</a:t>
            </a:r>
          </a:p>
          <a:p>
            <a:pPr lvl="1"/>
            <a:r>
              <a:rPr lang="en-US" sz="1600" dirty="0" smtClean="0"/>
              <a:t>Dashed line represents the </a:t>
            </a:r>
            <a:r>
              <a:rPr lang="en-US" sz="1600" dirty="0" err="1" smtClean="0"/>
              <a:t>Bayes</a:t>
            </a:r>
            <a:r>
              <a:rPr lang="en-US" sz="1600" dirty="0" smtClean="0"/>
              <a:t> boundary</a:t>
            </a:r>
          </a:p>
          <a:p>
            <a:pPr lvl="1"/>
            <a:r>
              <a:rPr lang="en-US" sz="1600" dirty="0" smtClean="0"/>
              <a:t>Finite </a:t>
            </a:r>
            <a:r>
              <a:rPr lang="en-US" sz="1600" dirty="0" err="1" smtClean="0"/>
              <a:t>Bayes</a:t>
            </a:r>
            <a:r>
              <a:rPr lang="en-US" sz="1600" dirty="0" smtClean="0"/>
              <a:t> error rate</a:t>
            </a:r>
          </a:p>
          <a:p>
            <a:endParaRPr lang="en-US" sz="2000" dirty="0" smtClean="0"/>
          </a:p>
          <a:p>
            <a:endParaRPr lang="en-US" sz="2000" b="1" dirty="0" smtClean="0"/>
          </a:p>
          <a:p>
            <a:endParaRPr lang="en-US" sz="1600" dirty="0" smtClean="0"/>
          </a:p>
          <a:p>
            <a:endParaRPr lang="en-IN" sz="2000" dirty="0" smtClean="0"/>
          </a:p>
          <a:p>
            <a:endParaRPr lang="en-IN" sz="2000" dirty="0"/>
          </a:p>
        </p:txBody>
      </p:sp>
      <p:pic>
        <p:nvPicPr>
          <p:cNvPr id="8194" name="Picture 2"/>
          <p:cNvPicPr>
            <a:picLocks noChangeAspect="1" noChangeArrowheads="1"/>
          </p:cNvPicPr>
          <p:nvPr/>
        </p:nvPicPr>
        <p:blipFill>
          <a:blip r:embed="rId2"/>
          <a:srcRect/>
          <a:stretch>
            <a:fillRect/>
          </a:stretch>
        </p:blipFill>
        <p:spPr bwMode="auto">
          <a:xfrm>
            <a:off x="4600250" y="1114425"/>
            <a:ext cx="4317531" cy="4029075"/>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K-Nearest Neighbors</a:t>
            </a:r>
            <a:endParaRPr lang="en-US" dirty="0"/>
          </a:p>
        </p:txBody>
      </p:sp>
      <p:sp>
        <p:nvSpPr>
          <p:cNvPr id="10" name="Content Placeholder 1"/>
          <p:cNvSpPr>
            <a:spLocks noGrp="1"/>
          </p:cNvSpPr>
          <p:nvPr>
            <p:ph idx="4294967295"/>
          </p:nvPr>
        </p:nvSpPr>
        <p:spPr>
          <a:xfrm>
            <a:off x="603117" y="972766"/>
            <a:ext cx="4018890" cy="3949429"/>
          </a:xfrm>
          <a:prstGeom prst="rect">
            <a:avLst/>
          </a:prstGeom>
        </p:spPr>
        <p:txBody>
          <a:bodyPr/>
          <a:lstStyle/>
          <a:p>
            <a:r>
              <a:rPr lang="en-US" sz="2000" dirty="0" err="1" smtClean="0"/>
              <a:t>Bayes</a:t>
            </a:r>
            <a:r>
              <a:rPr lang="en-US" sz="2000" dirty="0" smtClean="0"/>
              <a:t> classifier is the unattainable gold standard against which to compare other methods such as </a:t>
            </a:r>
            <a:r>
              <a:rPr lang="en-US" sz="2000" i="1" dirty="0" smtClean="0"/>
              <a:t>K-nearest neighbors (KNN) classifier</a:t>
            </a:r>
            <a:r>
              <a:rPr lang="en-US" sz="2000" dirty="0" smtClean="0"/>
              <a:t>.</a:t>
            </a:r>
          </a:p>
          <a:p>
            <a:pPr lvl="1"/>
            <a:r>
              <a:rPr lang="en-US" sz="1600" dirty="0" smtClean="0"/>
              <a:t>Given a positive integer K and a test observation x</a:t>
            </a:r>
            <a:r>
              <a:rPr lang="en-US" sz="1200" dirty="0" smtClean="0"/>
              <a:t>0</a:t>
            </a:r>
            <a:r>
              <a:rPr lang="en-US" sz="1600" dirty="0" smtClean="0"/>
              <a:t>, the KNN classifier first identifies K points in the training data that are closest to x</a:t>
            </a:r>
            <a:r>
              <a:rPr lang="en-US" sz="1200" dirty="0" smtClean="0"/>
              <a:t>0</a:t>
            </a:r>
            <a:r>
              <a:rPr lang="en-US" sz="1600" dirty="0" smtClean="0"/>
              <a:t>.</a:t>
            </a:r>
          </a:p>
          <a:p>
            <a:pPr lvl="1"/>
            <a:r>
              <a:rPr lang="en-US" sz="1600" dirty="0" smtClean="0"/>
              <a:t>It then estimates the conditional probability Pr(Y = </a:t>
            </a:r>
            <a:r>
              <a:rPr lang="en-US" sz="1600" dirty="0" err="1" smtClean="0"/>
              <a:t>j|X</a:t>
            </a:r>
            <a:r>
              <a:rPr lang="en-US" sz="1600" dirty="0" smtClean="0"/>
              <a:t> = x</a:t>
            </a:r>
            <a:r>
              <a:rPr lang="en-US" sz="1200" dirty="0" smtClean="0"/>
              <a:t>0</a:t>
            </a:r>
            <a:r>
              <a:rPr lang="en-US" sz="1600" dirty="0" smtClean="0"/>
              <a:t>).</a:t>
            </a:r>
          </a:p>
          <a:p>
            <a:endParaRPr lang="en-US" sz="1600" dirty="0" smtClean="0"/>
          </a:p>
          <a:p>
            <a:endParaRPr lang="en-IN" sz="2000" dirty="0" smtClean="0"/>
          </a:p>
          <a:p>
            <a:endParaRPr lang="en-IN" sz="2000" dirty="0"/>
          </a:p>
        </p:txBody>
      </p:sp>
      <p:pic>
        <p:nvPicPr>
          <p:cNvPr id="9218" name="Picture 2"/>
          <p:cNvPicPr>
            <a:picLocks noChangeAspect="1" noChangeArrowheads="1"/>
          </p:cNvPicPr>
          <p:nvPr/>
        </p:nvPicPr>
        <p:blipFill>
          <a:blip r:embed="rId2"/>
          <a:srcRect/>
          <a:stretch>
            <a:fillRect/>
          </a:stretch>
        </p:blipFill>
        <p:spPr bwMode="auto">
          <a:xfrm>
            <a:off x="4805362" y="952500"/>
            <a:ext cx="4076700" cy="4191000"/>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smtClean="0"/>
              <a:t>Machine Learning Types</a:t>
            </a:r>
            <a:endParaRPr lang="en-US" dirty="0"/>
          </a:p>
        </p:txBody>
      </p:sp>
      <p:pic>
        <p:nvPicPr>
          <p:cNvPr id="229381" name="Picture 5"/>
          <p:cNvPicPr>
            <a:picLocks noChangeAspect="1" noChangeArrowheads="1"/>
          </p:cNvPicPr>
          <p:nvPr/>
        </p:nvPicPr>
        <p:blipFill>
          <a:blip r:embed="rId2"/>
          <a:srcRect/>
          <a:stretch>
            <a:fillRect/>
          </a:stretch>
        </p:blipFill>
        <p:spPr bwMode="auto">
          <a:xfrm>
            <a:off x="1164432" y="1074777"/>
            <a:ext cx="5938838" cy="36639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K-Nearest </a:t>
            </a:r>
            <a:r>
              <a:rPr lang="en-US" dirty="0" err="1" smtClean="0"/>
              <a:t>Neigbors</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The choice of K has a drastic effect on the KNN classifier obtained.</a:t>
            </a:r>
          </a:p>
          <a:p>
            <a:pPr lvl="1"/>
            <a:r>
              <a:rPr lang="en-US" sz="1600" dirty="0" smtClean="0"/>
              <a:t>For example, for K = 1, the decision boundary is overly flexible, while with K = 100 it is not sufficiently flexible.</a:t>
            </a:r>
          </a:p>
          <a:p>
            <a:endParaRPr lang="en-US" sz="1600" dirty="0" smtClean="0"/>
          </a:p>
          <a:p>
            <a:endParaRPr lang="en-IN" sz="2000" dirty="0" smtClean="0"/>
          </a:p>
          <a:p>
            <a:endParaRPr lang="en-IN" sz="2000" dirty="0"/>
          </a:p>
        </p:txBody>
      </p:sp>
      <p:pic>
        <p:nvPicPr>
          <p:cNvPr id="10242" name="Picture 2"/>
          <p:cNvPicPr>
            <a:picLocks noChangeAspect="1" noChangeArrowheads="1"/>
          </p:cNvPicPr>
          <p:nvPr/>
        </p:nvPicPr>
        <p:blipFill>
          <a:blip r:embed="rId2"/>
          <a:srcRect/>
          <a:stretch>
            <a:fillRect/>
          </a:stretch>
        </p:blipFill>
        <p:spPr bwMode="auto">
          <a:xfrm>
            <a:off x="3013632" y="1793081"/>
            <a:ext cx="5916055" cy="3350419"/>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K-Nearest </a:t>
            </a:r>
            <a:r>
              <a:rPr lang="en-US" dirty="0" err="1" smtClean="0"/>
              <a:t>Neigbors</a:t>
            </a:r>
            <a:endParaRPr lang="en-US" dirty="0"/>
          </a:p>
        </p:txBody>
      </p:sp>
      <p:sp>
        <p:nvSpPr>
          <p:cNvPr id="10" name="Content Placeholder 1"/>
          <p:cNvSpPr>
            <a:spLocks noGrp="1"/>
          </p:cNvSpPr>
          <p:nvPr>
            <p:ph idx="4294967295"/>
          </p:nvPr>
        </p:nvSpPr>
        <p:spPr>
          <a:xfrm>
            <a:off x="535781" y="972766"/>
            <a:ext cx="3014663" cy="3949429"/>
          </a:xfrm>
          <a:prstGeom prst="rect">
            <a:avLst/>
          </a:prstGeom>
        </p:spPr>
        <p:txBody>
          <a:bodyPr/>
          <a:lstStyle/>
          <a:p>
            <a:r>
              <a:rPr lang="en-US" sz="2000" dirty="0" smtClean="0"/>
              <a:t>As 1/K increases, the method becomes more flexible. </a:t>
            </a:r>
          </a:p>
          <a:p>
            <a:r>
              <a:rPr lang="en-US" sz="2000" dirty="0" smtClean="0"/>
              <a:t>As in the regression setting, the training error rate consistently declines as the flexibility increases. However, the test error exhibits a characteristic U-shape.</a:t>
            </a:r>
          </a:p>
          <a:p>
            <a:endParaRPr lang="en-US" sz="1600" dirty="0" smtClean="0"/>
          </a:p>
          <a:p>
            <a:endParaRPr lang="en-IN" sz="2000" dirty="0" smtClean="0"/>
          </a:p>
          <a:p>
            <a:endParaRPr lang="en-IN" sz="2000" dirty="0"/>
          </a:p>
        </p:txBody>
      </p:sp>
      <p:pic>
        <p:nvPicPr>
          <p:cNvPr id="11266" name="Picture 2"/>
          <p:cNvPicPr>
            <a:picLocks noChangeAspect="1" noChangeArrowheads="1"/>
          </p:cNvPicPr>
          <p:nvPr/>
        </p:nvPicPr>
        <p:blipFill>
          <a:blip r:embed="rId2"/>
          <a:srcRect/>
          <a:stretch>
            <a:fillRect/>
          </a:stretch>
        </p:blipFill>
        <p:spPr bwMode="auto">
          <a:xfrm>
            <a:off x="3407569" y="891772"/>
            <a:ext cx="5486400" cy="4251728"/>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smtClean="0"/>
              <a:t>Classification Exercise</a:t>
            </a:r>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sz="3500" dirty="0" smtClean="0"/>
              <a:t>K-Nearest Neighbors Regression</a:t>
            </a:r>
            <a:endParaRPr lang="en-US" sz="3500" dirty="0"/>
          </a:p>
        </p:txBody>
      </p:sp>
      <p:sp>
        <p:nvSpPr>
          <p:cNvPr id="10" name="Content Placeholder 1"/>
          <p:cNvSpPr>
            <a:spLocks noGrp="1"/>
          </p:cNvSpPr>
          <p:nvPr>
            <p:ph idx="4294967295"/>
          </p:nvPr>
        </p:nvSpPr>
        <p:spPr>
          <a:xfrm>
            <a:off x="535781" y="972766"/>
            <a:ext cx="8222457" cy="3949429"/>
          </a:xfrm>
          <a:prstGeom prst="rect">
            <a:avLst/>
          </a:prstGeom>
        </p:spPr>
        <p:txBody>
          <a:bodyPr/>
          <a:lstStyle/>
          <a:p>
            <a:r>
              <a:rPr lang="en-US" sz="2000" dirty="0" smtClean="0"/>
              <a:t>Linear regression is an example of a parametric approach because it assumes a linear functional form for </a:t>
            </a:r>
            <a:r>
              <a:rPr lang="en-US" sz="2000" i="1" dirty="0" smtClean="0"/>
              <a:t>f</a:t>
            </a:r>
            <a:r>
              <a:rPr lang="en-US" sz="2000" dirty="0" smtClean="0"/>
              <a:t>(X). </a:t>
            </a:r>
          </a:p>
          <a:p>
            <a:r>
              <a:rPr lang="en-US" sz="2000" dirty="0" smtClean="0"/>
              <a:t>The simplest and best-known non-parametric method is the </a:t>
            </a:r>
            <a:r>
              <a:rPr lang="en-US" sz="2000" i="1" dirty="0" smtClean="0"/>
              <a:t>KNN regression</a:t>
            </a:r>
            <a:r>
              <a:rPr lang="en-US" sz="2000" dirty="0" smtClean="0"/>
              <a:t>, which is closely related to the KNN classifier. </a:t>
            </a:r>
          </a:p>
          <a:p>
            <a:pPr lvl="1"/>
            <a:r>
              <a:rPr lang="en-US" sz="1600" dirty="0" smtClean="0"/>
              <a:t>For an observation x</a:t>
            </a:r>
            <a:r>
              <a:rPr lang="en-US" sz="1200" dirty="0" smtClean="0"/>
              <a:t>0</a:t>
            </a:r>
            <a:r>
              <a:rPr lang="en-US" sz="1600" dirty="0" smtClean="0"/>
              <a:t>, it estimates </a:t>
            </a:r>
            <a:r>
              <a:rPr lang="en-US" sz="1600" i="1" dirty="0" smtClean="0"/>
              <a:t>f</a:t>
            </a:r>
            <a:r>
              <a:rPr lang="en-US" sz="1600" dirty="0" smtClean="0"/>
              <a:t>(x</a:t>
            </a:r>
            <a:r>
              <a:rPr lang="en-US" sz="1200" dirty="0" smtClean="0"/>
              <a:t>0</a:t>
            </a:r>
            <a:r>
              <a:rPr lang="en-US" sz="1600" dirty="0" smtClean="0"/>
              <a:t>) using the average of all the training responses that are closest to x</a:t>
            </a:r>
            <a:r>
              <a:rPr lang="en-US" sz="1200" dirty="0" smtClean="0"/>
              <a:t>0</a:t>
            </a:r>
            <a:r>
              <a:rPr lang="en-US" sz="1600" dirty="0" smtClean="0"/>
              <a:t>.</a:t>
            </a:r>
          </a:p>
          <a:p>
            <a:r>
              <a:rPr lang="en-US" sz="2000" dirty="0" smtClean="0"/>
              <a:t>In what setting will a parametric approach such as least squares linear regression outperform a non-parametric approach such as KNN regression?</a:t>
            </a:r>
          </a:p>
          <a:p>
            <a:pPr lvl="1"/>
            <a:r>
              <a:rPr lang="en-US" sz="1600" dirty="0" smtClean="0"/>
              <a:t>If the parametric form selected is close to the true form of </a:t>
            </a:r>
            <a:r>
              <a:rPr lang="en-US" sz="1600" i="1" dirty="0" smtClean="0"/>
              <a:t>f</a:t>
            </a:r>
            <a:r>
              <a:rPr lang="en-US" sz="1600" dirty="0" smtClean="0"/>
              <a:t>. </a:t>
            </a:r>
          </a:p>
          <a:p>
            <a:r>
              <a:rPr lang="en-US" sz="2000" dirty="0" smtClean="0"/>
              <a:t>In higher dimensions, KNN often performs worse than linear regression.</a:t>
            </a:r>
          </a:p>
          <a:p>
            <a:pPr lvl="1"/>
            <a:r>
              <a:rPr lang="en-US" sz="1600" dirty="0" smtClean="0"/>
              <a:t>Curse of dimensionality.</a:t>
            </a:r>
            <a:endParaRPr lang="en-IN" sz="16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406" y="1193007"/>
            <a:ext cx="7164451" cy="1568137"/>
          </a:xfrm>
        </p:spPr>
        <p:txBody>
          <a:bodyPr>
            <a:normAutofit fontScale="90000"/>
          </a:bodyPr>
          <a:lstStyle/>
          <a:p>
            <a:r>
              <a:rPr lang="en-US" dirty="0" smtClean="0"/>
              <a:t>Tree-Based Methods</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Example</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Let’s start off with a thought experiment to give some motivation behind using a decision tree. </a:t>
            </a:r>
          </a:p>
          <a:p>
            <a:r>
              <a:rPr lang="en-US" sz="2000" dirty="0" smtClean="0"/>
              <a:t>Imagine that you play Tennis every Saturday and you always invite a friend to come with you. </a:t>
            </a:r>
          </a:p>
          <a:p>
            <a:pPr lvl="1"/>
            <a:r>
              <a:rPr lang="en-US" sz="1600" dirty="0" smtClean="0"/>
              <a:t>Sometimes your friend shows up, sometimes not. </a:t>
            </a:r>
          </a:p>
          <a:p>
            <a:pPr lvl="1"/>
            <a:r>
              <a:rPr lang="en-US" sz="1600" dirty="0" smtClean="0"/>
              <a:t>For him it depends on a variety of factors, such as: weather, temperature, humidity, wind etc.. </a:t>
            </a:r>
          </a:p>
          <a:p>
            <a:pPr lvl="1"/>
            <a:r>
              <a:rPr lang="en-US" sz="1600" dirty="0" smtClean="0"/>
              <a:t>You start keeping track of these features and whether or not he showed up to play.</a:t>
            </a:r>
            <a:endParaRPr lang="en-US" sz="12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645443" y="0"/>
            <a:ext cx="7284243" cy="5143500"/>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Example</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Let us use this data to predict whether or not he will show up to play. </a:t>
            </a:r>
          </a:p>
          <a:p>
            <a:r>
              <a:rPr lang="en-US" sz="2000" dirty="0" smtClean="0"/>
              <a:t>An intuitive way to do this is through a Decision Tree.</a:t>
            </a:r>
          </a:p>
          <a:p>
            <a:r>
              <a:rPr lang="en-US" sz="2000" dirty="0" smtClean="0"/>
              <a:t>In this tree we have: </a:t>
            </a:r>
          </a:p>
          <a:p>
            <a:pPr lvl="1"/>
            <a:r>
              <a:rPr lang="en-US" sz="1600" dirty="0" smtClean="0"/>
              <a:t>Nodes, which are split for the value of a                                                                                   certain attribute</a:t>
            </a:r>
          </a:p>
          <a:p>
            <a:pPr lvl="1"/>
            <a:r>
              <a:rPr lang="en-US" sz="1600" dirty="0" smtClean="0"/>
              <a:t>Edges</a:t>
            </a:r>
          </a:p>
          <a:p>
            <a:pPr lvl="1"/>
            <a:r>
              <a:rPr lang="en-US" sz="1600" dirty="0" smtClean="0"/>
              <a:t>Root – the first node</a:t>
            </a:r>
          </a:p>
          <a:p>
            <a:pPr lvl="1"/>
            <a:r>
              <a:rPr lang="en-US" sz="1600" dirty="0" smtClean="0"/>
              <a:t>Leaves, which are the terminal nodes                                                                                    that predict the outcome</a:t>
            </a:r>
            <a:endParaRPr lang="en-IN" sz="1600" dirty="0" smtClean="0"/>
          </a:p>
          <a:p>
            <a:endParaRPr lang="en-IN" sz="2000" dirty="0"/>
          </a:p>
        </p:txBody>
      </p:sp>
      <p:pic>
        <p:nvPicPr>
          <p:cNvPr id="14338" name="Picture 2"/>
          <p:cNvPicPr>
            <a:picLocks noChangeAspect="1" noChangeArrowheads="1"/>
          </p:cNvPicPr>
          <p:nvPr/>
        </p:nvPicPr>
        <p:blipFill>
          <a:blip r:embed="rId2"/>
          <a:srcRect/>
          <a:stretch>
            <a:fillRect/>
          </a:stretch>
        </p:blipFill>
        <p:spPr bwMode="auto">
          <a:xfrm>
            <a:off x="4700588" y="1996976"/>
            <a:ext cx="4193382" cy="3146524"/>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Decision Trees</a:t>
            </a:r>
            <a:endParaRPr lang="en-US" dirty="0"/>
          </a:p>
        </p:txBody>
      </p:sp>
      <p:sp>
        <p:nvSpPr>
          <p:cNvPr id="10" name="Content Placeholder 1"/>
          <p:cNvSpPr>
            <a:spLocks noGrp="1"/>
          </p:cNvSpPr>
          <p:nvPr>
            <p:ph idx="4294967295"/>
          </p:nvPr>
        </p:nvSpPr>
        <p:spPr>
          <a:xfrm>
            <a:off x="603116" y="972766"/>
            <a:ext cx="8103139" cy="3949429"/>
          </a:xfrm>
          <a:prstGeom prst="rect">
            <a:avLst/>
          </a:prstGeom>
        </p:spPr>
        <p:txBody>
          <a:bodyPr/>
          <a:lstStyle/>
          <a:p>
            <a:r>
              <a:rPr lang="en-US" sz="2000" dirty="0" smtClean="0"/>
              <a:t>These involve segmenting the predictor space into a number of simple regions.</a:t>
            </a:r>
          </a:p>
          <a:p>
            <a:r>
              <a:rPr lang="en-US" sz="2000" dirty="0" smtClean="0"/>
              <a:t>Since, the set of splitting rules used to segment the predictor space can be summarized in a tree, these type of approaches are known as </a:t>
            </a:r>
            <a:r>
              <a:rPr lang="en-US" sz="2000" i="1" dirty="0" smtClean="0"/>
              <a:t>decision tree methods</a:t>
            </a:r>
            <a:r>
              <a:rPr lang="en-US" sz="2000" dirty="0" smtClean="0"/>
              <a:t>.</a:t>
            </a:r>
          </a:p>
          <a:p>
            <a:r>
              <a:rPr lang="en-US" sz="2000" dirty="0" smtClean="0"/>
              <a:t>Decision trees can be applied to both regression and classification problems.</a:t>
            </a:r>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Regression Trees</a:t>
            </a:r>
            <a:endParaRPr lang="en-US" dirty="0"/>
          </a:p>
        </p:txBody>
      </p:sp>
      <p:sp>
        <p:nvSpPr>
          <p:cNvPr id="10" name="Content Placeholder 1"/>
          <p:cNvSpPr>
            <a:spLocks noGrp="1"/>
          </p:cNvSpPr>
          <p:nvPr>
            <p:ph idx="4294967295"/>
          </p:nvPr>
        </p:nvSpPr>
        <p:spPr>
          <a:xfrm>
            <a:off x="603116" y="972766"/>
            <a:ext cx="4147478" cy="3949429"/>
          </a:xfrm>
          <a:prstGeom prst="rect">
            <a:avLst/>
          </a:prstGeom>
        </p:spPr>
        <p:txBody>
          <a:bodyPr/>
          <a:lstStyle/>
          <a:p>
            <a:r>
              <a:rPr lang="en-US" sz="2000" dirty="0" smtClean="0"/>
              <a:t>Let us begin with a simple example:</a:t>
            </a:r>
          </a:p>
          <a:p>
            <a:pPr lvl="1"/>
            <a:r>
              <a:rPr lang="en-US" sz="1600" dirty="0" smtClean="0"/>
              <a:t>Predicting baseball players’ salaries using regression trees</a:t>
            </a:r>
          </a:p>
          <a:p>
            <a:pPr lvl="1"/>
            <a:r>
              <a:rPr lang="en-US" sz="1600" dirty="0" smtClean="0"/>
              <a:t>We use </a:t>
            </a:r>
            <a:r>
              <a:rPr lang="en-US" sz="1600" b="1" dirty="0" smtClean="0"/>
              <a:t>Hitters</a:t>
            </a:r>
            <a:r>
              <a:rPr lang="en-US" sz="1600" dirty="0" smtClean="0"/>
              <a:t> data set to predict a baseball player’s </a:t>
            </a:r>
            <a:r>
              <a:rPr lang="en-US" sz="1600" b="1" dirty="0" smtClean="0"/>
              <a:t>Salary</a:t>
            </a:r>
            <a:r>
              <a:rPr lang="en-US" sz="1600" dirty="0" smtClean="0"/>
              <a:t> (in thousands of $) based on </a:t>
            </a:r>
            <a:r>
              <a:rPr lang="en-US" sz="1600" b="1" dirty="0" smtClean="0"/>
              <a:t>Years</a:t>
            </a:r>
            <a:r>
              <a:rPr lang="en-US" sz="1600" dirty="0" smtClean="0"/>
              <a:t> (the number of years that he has played in the leagues) and </a:t>
            </a:r>
            <a:r>
              <a:rPr lang="en-US" sz="1600" b="1" dirty="0" smtClean="0"/>
              <a:t>Hits</a:t>
            </a:r>
            <a:r>
              <a:rPr lang="en-US" sz="1600" dirty="0" smtClean="0"/>
              <a:t> (number of hits that he made in the previous year).</a:t>
            </a:r>
          </a:p>
          <a:p>
            <a:r>
              <a:rPr lang="en-US" sz="1600" dirty="0" smtClean="0"/>
              <a:t>Top split assigns observations having Years &lt; 4.5 to the left branch. </a:t>
            </a:r>
          </a:p>
          <a:p>
            <a:r>
              <a:rPr lang="en-US" sz="1600" dirty="0" smtClean="0"/>
              <a:t>The predicted salary for these players is given by the mean response value for the players in the data set with Years &lt; 4.5. </a:t>
            </a:r>
          </a:p>
          <a:p>
            <a:pPr lvl="1"/>
            <a:endParaRPr lang="en-US" sz="1600" dirty="0" smtClean="0"/>
          </a:p>
          <a:p>
            <a:endParaRPr lang="en-US" sz="1600" dirty="0" smtClean="0"/>
          </a:p>
          <a:p>
            <a:endParaRPr lang="en-IN" sz="2000" dirty="0" smtClean="0"/>
          </a:p>
          <a:p>
            <a:endParaRPr lang="en-IN" sz="2000" dirty="0"/>
          </a:p>
        </p:txBody>
      </p:sp>
      <p:pic>
        <p:nvPicPr>
          <p:cNvPr id="17409" name="Picture 1"/>
          <p:cNvPicPr>
            <a:picLocks noChangeAspect="1" noChangeArrowheads="1"/>
          </p:cNvPicPr>
          <p:nvPr/>
        </p:nvPicPr>
        <p:blipFill>
          <a:blip r:embed="rId2"/>
          <a:srcRect/>
          <a:stretch>
            <a:fillRect/>
          </a:stretch>
        </p:blipFill>
        <p:spPr bwMode="auto">
          <a:xfrm>
            <a:off x="4869657" y="1076325"/>
            <a:ext cx="4019550" cy="4067175"/>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Supervised Learning</a:t>
            </a:r>
            <a:endParaRPr lang="en-US" dirty="0"/>
          </a:p>
        </p:txBody>
      </p:sp>
      <p:sp>
        <p:nvSpPr>
          <p:cNvPr id="10" name="Content Placeholder 1"/>
          <p:cNvSpPr>
            <a:spLocks noGrp="1"/>
          </p:cNvSpPr>
          <p:nvPr>
            <p:ph idx="4294967295"/>
          </p:nvPr>
        </p:nvSpPr>
        <p:spPr>
          <a:xfrm>
            <a:off x="603116" y="972766"/>
            <a:ext cx="8233703" cy="3792115"/>
          </a:xfrm>
          <a:prstGeom prst="rect">
            <a:avLst/>
          </a:prstGeom>
        </p:spPr>
        <p:txBody>
          <a:bodyPr/>
          <a:lstStyle/>
          <a:p>
            <a:r>
              <a:rPr lang="en-US" sz="2000" dirty="0" smtClean="0"/>
              <a:t>Supervised learning algorithms are trained using </a:t>
            </a:r>
            <a:r>
              <a:rPr lang="en-US" sz="2000" b="1" dirty="0" smtClean="0"/>
              <a:t>labeled</a:t>
            </a:r>
            <a:r>
              <a:rPr lang="en-US" sz="2000" dirty="0" smtClean="0"/>
              <a:t> examples, such as an input where the desired output is known. </a:t>
            </a:r>
          </a:p>
          <a:p>
            <a:pPr lvl="1"/>
            <a:r>
              <a:rPr lang="en-US" sz="1600" dirty="0" smtClean="0"/>
              <a:t>For example, a piece of equipment could have data points labeled either “F” (failed) or “R” (runs).</a:t>
            </a:r>
          </a:p>
          <a:p>
            <a:r>
              <a:rPr lang="en-US" sz="2000" dirty="0" smtClean="0"/>
              <a:t>The learning algorithm receives a set of inputs along with the corresponding correct outputs, and the algorithm learns by comparing its actual output with correct outputs to find errors. </a:t>
            </a:r>
          </a:p>
          <a:p>
            <a:r>
              <a:rPr lang="en-US" sz="2000" dirty="0" smtClean="0"/>
              <a:t>It then modifies the model accordingly.</a:t>
            </a:r>
          </a:p>
          <a:p>
            <a:r>
              <a:rPr lang="en-US" sz="2000" dirty="0" smtClean="0"/>
              <a:t>Through methods like </a:t>
            </a:r>
            <a:r>
              <a:rPr lang="en-US" sz="2000" i="1" dirty="0" smtClean="0"/>
              <a:t>classification</a:t>
            </a:r>
            <a:r>
              <a:rPr lang="en-US" sz="2000" dirty="0" smtClean="0"/>
              <a:t> and </a:t>
            </a:r>
            <a:r>
              <a:rPr lang="en-US" sz="2000" i="1" dirty="0" smtClean="0"/>
              <a:t>regression</a:t>
            </a:r>
            <a:r>
              <a:rPr lang="en-US" sz="2000" dirty="0" smtClean="0"/>
              <a:t> etc. supervised learning uses patterns to predict the values of the label on additional unlabeled data. Supervised learning is commonly used in applications where historical data predicts likely future events.</a:t>
            </a:r>
            <a:endParaRPr lang="en-IN" sz="2000" dirty="0" smtClean="0"/>
          </a:p>
          <a:p>
            <a:pPr>
              <a:buNone/>
            </a:pPr>
            <a:r>
              <a:rPr lang="en-US" sz="2000" b="1" dirty="0" smtClean="0"/>
              <a:t>    </a:t>
            </a:r>
            <a:endParaRPr lang="en-US" sz="20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51120" cy="556960"/>
          </a:xfrm>
          <a:prstGeom prst="rect">
            <a:avLst/>
          </a:prstGeom>
        </p:spPr>
        <p:txBody>
          <a:bodyPr/>
          <a:lstStyle/>
          <a:p>
            <a:r>
              <a:rPr lang="en-US" dirty="0" smtClean="0"/>
              <a:t>Regression Tree Example</a:t>
            </a:r>
            <a:endParaRPr lang="en-US" dirty="0"/>
          </a:p>
        </p:txBody>
      </p:sp>
      <p:sp>
        <p:nvSpPr>
          <p:cNvPr id="10" name="Content Placeholder 1"/>
          <p:cNvSpPr>
            <a:spLocks noGrp="1"/>
          </p:cNvSpPr>
          <p:nvPr>
            <p:ph idx="4294967295"/>
          </p:nvPr>
        </p:nvSpPr>
        <p:spPr>
          <a:xfrm>
            <a:off x="603116" y="972766"/>
            <a:ext cx="4147478" cy="3949429"/>
          </a:xfrm>
          <a:prstGeom prst="rect">
            <a:avLst/>
          </a:prstGeom>
        </p:spPr>
        <p:txBody>
          <a:bodyPr/>
          <a:lstStyle/>
          <a:p>
            <a:r>
              <a:rPr lang="en-US" sz="2000" dirty="0" smtClean="0"/>
              <a:t>Overall, the tree stratifies or segments the players into 3 regions of predictor space: </a:t>
            </a:r>
          </a:p>
          <a:p>
            <a:pPr lvl="1"/>
            <a:r>
              <a:rPr lang="en-US" sz="1600" dirty="0" smtClean="0"/>
              <a:t>Players who have played for 4 or fewer years</a:t>
            </a:r>
          </a:p>
          <a:p>
            <a:pPr lvl="1"/>
            <a:r>
              <a:rPr lang="en-US" sz="1600" dirty="0" smtClean="0"/>
              <a:t>Players who have played for 5 or more years and make fewer than 118 hits last year</a:t>
            </a:r>
          </a:p>
          <a:p>
            <a:pPr lvl="1"/>
            <a:r>
              <a:rPr lang="en-US" sz="1600" dirty="0" smtClean="0"/>
              <a:t>Players who have played for 5 or more years and make at least 118 hits last year</a:t>
            </a:r>
          </a:p>
          <a:p>
            <a:r>
              <a:rPr lang="en-US" sz="2000" dirty="0" smtClean="0"/>
              <a:t>Tree analogy – the 3 regions are known as </a:t>
            </a:r>
            <a:r>
              <a:rPr lang="en-US" sz="2000" i="1" dirty="0" smtClean="0"/>
              <a:t>terminal nodes </a:t>
            </a:r>
            <a:r>
              <a:rPr lang="en-US" sz="2000" dirty="0" smtClean="0"/>
              <a:t>or </a:t>
            </a:r>
            <a:r>
              <a:rPr lang="en-US" sz="2000" i="1" dirty="0" smtClean="0"/>
              <a:t>leaves</a:t>
            </a:r>
            <a:r>
              <a:rPr lang="en-US" sz="2000" dirty="0" smtClean="0"/>
              <a:t> of the tree.</a:t>
            </a:r>
          </a:p>
          <a:p>
            <a:pPr lvl="1">
              <a:buNone/>
            </a:pPr>
            <a:endParaRPr lang="en-US" sz="1600" dirty="0" smtClean="0"/>
          </a:p>
          <a:p>
            <a:pPr lvl="1"/>
            <a:endParaRPr lang="en-US" sz="1200" dirty="0" smtClean="0"/>
          </a:p>
          <a:p>
            <a:endParaRPr lang="en-US" sz="1600" dirty="0" smtClean="0"/>
          </a:p>
          <a:p>
            <a:endParaRPr lang="en-IN" sz="2000" dirty="0" smtClean="0"/>
          </a:p>
          <a:p>
            <a:endParaRPr lang="en-IN" sz="2000" dirty="0"/>
          </a:p>
        </p:txBody>
      </p:sp>
      <p:pic>
        <p:nvPicPr>
          <p:cNvPr id="83970" name="Picture 2"/>
          <p:cNvPicPr>
            <a:picLocks noChangeAspect="1" noChangeArrowheads="1"/>
          </p:cNvPicPr>
          <p:nvPr/>
        </p:nvPicPr>
        <p:blipFill>
          <a:blip r:embed="rId2"/>
          <a:srcRect/>
          <a:stretch>
            <a:fillRect/>
          </a:stretch>
        </p:blipFill>
        <p:spPr bwMode="auto">
          <a:xfrm>
            <a:off x="4772025" y="1261490"/>
            <a:ext cx="4145756" cy="3882010"/>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21444"/>
            <a:ext cx="8951120" cy="666496"/>
          </a:xfrm>
          <a:prstGeom prst="rect">
            <a:avLst/>
          </a:prstGeom>
        </p:spPr>
        <p:txBody>
          <a:bodyPr/>
          <a:lstStyle/>
          <a:p>
            <a:r>
              <a:rPr lang="en-US" dirty="0" smtClean="0"/>
              <a:t>Regression Trees</a:t>
            </a:r>
            <a:endParaRPr lang="en-US" dirty="0"/>
          </a:p>
        </p:txBody>
      </p:sp>
      <p:sp>
        <p:nvSpPr>
          <p:cNvPr id="10" name="Content Placeholder 1"/>
          <p:cNvSpPr>
            <a:spLocks noGrp="1"/>
          </p:cNvSpPr>
          <p:nvPr>
            <p:ph idx="4294967295"/>
          </p:nvPr>
        </p:nvSpPr>
        <p:spPr>
          <a:xfrm>
            <a:off x="603116" y="821532"/>
            <a:ext cx="5247616" cy="4221956"/>
          </a:xfrm>
          <a:prstGeom prst="rect">
            <a:avLst/>
          </a:prstGeom>
        </p:spPr>
        <p:txBody>
          <a:bodyPr/>
          <a:lstStyle/>
          <a:p>
            <a:r>
              <a:rPr lang="en-US" sz="2000" dirty="0" smtClean="0"/>
              <a:t>Advantages and disadvantages:</a:t>
            </a:r>
          </a:p>
          <a:p>
            <a:pPr lvl="1"/>
            <a:r>
              <a:rPr lang="en-US" sz="1600" dirty="0" smtClean="0"/>
              <a:t>Over-simplification of the true relationship between </a:t>
            </a:r>
            <a:r>
              <a:rPr lang="en-US" sz="1600" b="1" dirty="0" smtClean="0"/>
              <a:t>Hits</a:t>
            </a:r>
            <a:r>
              <a:rPr lang="en-US" sz="1600" dirty="0" smtClean="0"/>
              <a:t>,</a:t>
            </a:r>
            <a:r>
              <a:rPr lang="en-US" sz="1600" b="1" dirty="0" smtClean="0"/>
              <a:t> Years </a:t>
            </a:r>
            <a:r>
              <a:rPr lang="en-US" sz="1600" dirty="0" smtClean="0"/>
              <a:t>and </a:t>
            </a:r>
            <a:r>
              <a:rPr lang="en-US" sz="1600" b="1" dirty="0" smtClean="0"/>
              <a:t>Salary</a:t>
            </a:r>
            <a:r>
              <a:rPr lang="en-US" sz="1600" dirty="0" smtClean="0"/>
              <a:t>. Lack of predictive accuracy.</a:t>
            </a:r>
            <a:endParaRPr lang="en-US" sz="1600" b="1" dirty="0" smtClean="0"/>
          </a:p>
          <a:p>
            <a:pPr lvl="1"/>
            <a:r>
              <a:rPr lang="en-US" sz="1600" dirty="0" smtClean="0"/>
              <a:t>Easier to interpret</a:t>
            </a:r>
          </a:p>
          <a:p>
            <a:pPr lvl="1"/>
            <a:r>
              <a:rPr lang="en-US" sz="1600" dirty="0" smtClean="0"/>
              <a:t>Nice graphical representation</a:t>
            </a:r>
          </a:p>
          <a:p>
            <a:r>
              <a:rPr lang="en-US" sz="2000" dirty="0" smtClean="0"/>
              <a:t>Computationally infeasible to consider every possible partition of the feature space.</a:t>
            </a:r>
          </a:p>
          <a:p>
            <a:r>
              <a:rPr lang="en-US" sz="2000" dirty="0" smtClean="0"/>
              <a:t>We take a top-down, greedy approach known as </a:t>
            </a:r>
            <a:r>
              <a:rPr lang="en-US" sz="2000" i="1" dirty="0" smtClean="0"/>
              <a:t>recursive binary splitting</a:t>
            </a:r>
            <a:r>
              <a:rPr lang="en-US" sz="2000" dirty="0" smtClean="0"/>
              <a:t>.</a:t>
            </a:r>
          </a:p>
          <a:p>
            <a:pPr lvl="1"/>
            <a:r>
              <a:rPr lang="en-US" sz="1600" dirty="0" smtClean="0"/>
              <a:t>Begins at the top of the tree</a:t>
            </a:r>
          </a:p>
          <a:p>
            <a:pPr lvl="1"/>
            <a:r>
              <a:rPr lang="en-US" sz="1600" dirty="0" smtClean="0"/>
              <a:t>Successively splits the predictor space</a:t>
            </a:r>
          </a:p>
          <a:p>
            <a:pPr lvl="1"/>
            <a:r>
              <a:rPr lang="en-US" sz="1600" dirty="0" smtClean="0"/>
              <a:t>Each split into two branches further down the tree</a:t>
            </a:r>
          </a:p>
          <a:p>
            <a:pPr lvl="1"/>
            <a:r>
              <a:rPr lang="en-US" sz="1600" dirty="0" smtClean="0"/>
              <a:t>At each step, the best split is made, rather than looking ahead</a:t>
            </a:r>
          </a:p>
          <a:p>
            <a:pPr lvl="1"/>
            <a:endParaRPr lang="en-US" sz="1600" dirty="0" smtClean="0"/>
          </a:p>
          <a:p>
            <a:endParaRPr lang="en-US" sz="1600" dirty="0" smtClean="0"/>
          </a:p>
          <a:p>
            <a:endParaRPr lang="en-IN" sz="2000" dirty="0" smtClean="0"/>
          </a:p>
          <a:p>
            <a:endParaRPr lang="en-IN" sz="2000" dirty="0"/>
          </a:p>
        </p:txBody>
      </p:sp>
      <p:pic>
        <p:nvPicPr>
          <p:cNvPr id="17409" name="Picture 1"/>
          <p:cNvPicPr>
            <a:picLocks noChangeAspect="1" noChangeArrowheads="1"/>
          </p:cNvPicPr>
          <p:nvPr/>
        </p:nvPicPr>
        <p:blipFill>
          <a:blip r:embed="rId2"/>
          <a:srcRect/>
          <a:stretch>
            <a:fillRect/>
          </a:stretch>
        </p:blipFill>
        <p:spPr bwMode="auto">
          <a:xfrm>
            <a:off x="5832183" y="2050256"/>
            <a:ext cx="3057023" cy="3093244"/>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21444"/>
            <a:ext cx="8951120" cy="666496"/>
          </a:xfrm>
          <a:prstGeom prst="rect">
            <a:avLst/>
          </a:prstGeom>
        </p:spPr>
        <p:txBody>
          <a:bodyPr/>
          <a:lstStyle/>
          <a:p>
            <a:r>
              <a:rPr lang="en-US" dirty="0" smtClean="0"/>
              <a:t>Recursive Binary Splitting</a:t>
            </a:r>
            <a:endParaRPr lang="en-US" dirty="0"/>
          </a:p>
        </p:txBody>
      </p:sp>
      <p:sp>
        <p:nvSpPr>
          <p:cNvPr id="10" name="Content Placeholder 1"/>
          <p:cNvSpPr>
            <a:spLocks noGrp="1"/>
          </p:cNvSpPr>
          <p:nvPr>
            <p:ph idx="4294967295"/>
          </p:nvPr>
        </p:nvSpPr>
        <p:spPr>
          <a:xfrm>
            <a:off x="603116" y="821532"/>
            <a:ext cx="8155122" cy="4221956"/>
          </a:xfrm>
          <a:prstGeom prst="rect">
            <a:avLst/>
          </a:prstGeom>
        </p:spPr>
        <p:txBody>
          <a:bodyPr/>
          <a:lstStyle/>
          <a:p>
            <a:r>
              <a:rPr lang="en-US" sz="2000" dirty="0" smtClean="0"/>
              <a:t>Can the partition of two-dimensional feature space shown be a result from recursive binary splitting? </a:t>
            </a:r>
            <a:endParaRPr lang="en-US" sz="1600" dirty="0" smtClean="0"/>
          </a:p>
          <a:p>
            <a:endParaRPr lang="en-US" sz="1600" dirty="0" smtClean="0"/>
          </a:p>
          <a:p>
            <a:endParaRPr lang="en-IN" sz="2000" dirty="0" smtClean="0"/>
          </a:p>
          <a:p>
            <a:endParaRPr lang="en-IN" sz="2000" dirty="0"/>
          </a:p>
        </p:txBody>
      </p:sp>
      <p:pic>
        <p:nvPicPr>
          <p:cNvPr id="86018" name="Picture 2"/>
          <p:cNvPicPr>
            <a:picLocks noChangeAspect="1" noChangeArrowheads="1"/>
          </p:cNvPicPr>
          <p:nvPr/>
        </p:nvPicPr>
        <p:blipFill>
          <a:blip r:embed="rId2"/>
          <a:srcRect/>
          <a:stretch>
            <a:fillRect/>
          </a:stretch>
        </p:blipFill>
        <p:spPr bwMode="auto">
          <a:xfrm>
            <a:off x="4872038" y="1328738"/>
            <a:ext cx="4007644" cy="3814762"/>
          </a:xfrm>
          <a:prstGeom prst="rect">
            <a:avLst/>
          </a:prstGeom>
          <a:noFill/>
          <a:ln w="9525">
            <a:noFill/>
            <a:miter lim="800000"/>
            <a:headEnd/>
            <a:tailEnd/>
          </a:ln>
          <a:effectLst/>
        </p:spPr>
      </p:pic>
      <p:pic>
        <p:nvPicPr>
          <p:cNvPr id="86019" name="Picture 3"/>
          <p:cNvPicPr>
            <a:picLocks noChangeAspect="1" noChangeArrowheads="1"/>
          </p:cNvPicPr>
          <p:nvPr/>
        </p:nvPicPr>
        <p:blipFill>
          <a:blip r:embed="rId3"/>
          <a:srcRect/>
          <a:stretch>
            <a:fillRect/>
          </a:stretch>
        </p:blipFill>
        <p:spPr bwMode="auto">
          <a:xfrm>
            <a:off x="950119" y="1476375"/>
            <a:ext cx="3219450" cy="3667125"/>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21444"/>
            <a:ext cx="8951120" cy="666496"/>
          </a:xfrm>
          <a:prstGeom prst="rect">
            <a:avLst/>
          </a:prstGeom>
        </p:spPr>
        <p:txBody>
          <a:bodyPr/>
          <a:lstStyle/>
          <a:p>
            <a:r>
              <a:rPr lang="en-US" dirty="0" smtClean="0"/>
              <a:t>Recursive Binary Splitting</a:t>
            </a:r>
            <a:endParaRPr lang="en-US" dirty="0"/>
          </a:p>
        </p:txBody>
      </p:sp>
      <p:sp>
        <p:nvSpPr>
          <p:cNvPr id="10" name="Content Placeholder 1"/>
          <p:cNvSpPr>
            <a:spLocks noGrp="1"/>
          </p:cNvSpPr>
          <p:nvPr>
            <p:ph idx="4294967295"/>
          </p:nvPr>
        </p:nvSpPr>
        <p:spPr>
          <a:xfrm>
            <a:off x="603116" y="821532"/>
            <a:ext cx="3768859" cy="4221956"/>
          </a:xfrm>
          <a:prstGeom prst="rect">
            <a:avLst/>
          </a:prstGeom>
        </p:spPr>
        <p:txBody>
          <a:bodyPr/>
          <a:lstStyle/>
          <a:p>
            <a:r>
              <a:rPr lang="en-US" sz="2000" dirty="0" smtClean="0"/>
              <a:t>Can the partition of two-dimensional feature space shown on the right be a result from recursive binary splitting? </a:t>
            </a:r>
            <a:endParaRPr lang="en-US" sz="1600" dirty="0" smtClean="0"/>
          </a:p>
          <a:p>
            <a:endParaRPr lang="en-US" sz="1600" dirty="0" smtClean="0"/>
          </a:p>
          <a:p>
            <a:endParaRPr lang="en-IN" sz="2000" dirty="0" smtClean="0"/>
          </a:p>
          <a:p>
            <a:endParaRPr lang="en-IN" sz="2000" dirty="0"/>
          </a:p>
        </p:txBody>
      </p:sp>
      <p:pic>
        <p:nvPicPr>
          <p:cNvPr id="84994" name="Picture 2"/>
          <p:cNvPicPr>
            <a:picLocks noChangeAspect="1" noChangeArrowheads="1"/>
          </p:cNvPicPr>
          <p:nvPr/>
        </p:nvPicPr>
        <p:blipFill>
          <a:blip r:embed="rId2"/>
          <a:srcRect/>
          <a:stretch>
            <a:fillRect/>
          </a:stretch>
        </p:blipFill>
        <p:spPr bwMode="auto">
          <a:xfrm>
            <a:off x="4814888" y="806001"/>
            <a:ext cx="4052887" cy="4337500"/>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ChangeAspect="1" noChangeArrowheads="1"/>
          </p:cNvPicPr>
          <p:nvPr/>
        </p:nvPicPr>
        <p:blipFill>
          <a:blip r:embed="rId2"/>
          <a:srcRect/>
          <a:stretch>
            <a:fillRect/>
          </a:stretch>
        </p:blipFill>
        <p:spPr bwMode="auto">
          <a:xfrm>
            <a:off x="3171825" y="127513"/>
            <a:ext cx="5715000" cy="5015988"/>
          </a:xfrm>
          <a:prstGeom prst="rect">
            <a:avLst/>
          </a:prstGeom>
          <a:noFill/>
          <a:ln w="9525">
            <a:noFill/>
            <a:miter lim="800000"/>
            <a:headEnd/>
            <a:tailEnd/>
          </a:ln>
          <a:effectLst/>
        </p:spPr>
      </p:pic>
      <p:pic>
        <p:nvPicPr>
          <p:cNvPr id="17409" name="Picture 1"/>
          <p:cNvPicPr>
            <a:picLocks noChangeAspect="1" noChangeArrowheads="1"/>
          </p:cNvPicPr>
          <p:nvPr/>
        </p:nvPicPr>
        <p:blipFill>
          <a:blip r:embed="rId3"/>
          <a:srcRect/>
          <a:stretch>
            <a:fillRect/>
          </a:stretch>
        </p:blipFill>
        <p:spPr bwMode="auto">
          <a:xfrm>
            <a:off x="300039" y="271460"/>
            <a:ext cx="2986086" cy="3021467"/>
          </a:xfrm>
          <a:prstGeom prst="rect">
            <a:avLst/>
          </a:prstGeom>
          <a:noFill/>
          <a:ln w="3175" cmpd="sng">
            <a:solidFill>
              <a:schemeClr val="tx1"/>
            </a:solidFill>
            <a:miter lim="800000"/>
            <a:headEnd/>
            <a:tailEnd/>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07168"/>
            <a:ext cx="8951120" cy="580771"/>
          </a:xfrm>
          <a:prstGeom prst="rect">
            <a:avLst/>
          </a:prstGeom>
        </p:spPr>
        <p:txBody>
          <a:bodyPr/>
          <a:lstStyle/>
          <a:p>
            <a:r>
              <a:rPr lang="en-US" dirty="0" smtClean="0"/>
              <a:t>Tree Pruning</a:t>
            </a:r>
            <a:endParaRPr lang="en-US" dirty="0"/>
          </a:p>
        </p:txBody>
      </p:sp>
      <p:sp>
        <p:nvSpPr>
          <p:cNvPr id="10" name="Content Placeholder 1"/>
          <p:cNvSpPr>
            <a:spLocks noGrp="1"/>
          </p:cNvSpPr>
          <p:nvPr>
            <p:ph idx="4294967295"/>
          </p:nvPr>
        </p:nvSpPr>
        <p:spPr>
          <a:xfrm>
            <a:off x="603116" y="921544"/>
            <a:ext cx="8140834" cy="4121944"/>
          </a:xfrm>
          <a:prstGeom prst="rect">
            <a:avLst/>
          </a:prstGeom>
        </p:spPr>
        <p:txBody>
          <a:bodyPr/>
          <a:lstStyle/>
          <a:p>
            <a:r>
              <a:rPr lang="en-US" sz="2000" dirty="0" smtClean="0"/>
              <a:t>One strategy is to build the tree only so long as the decrease in the RSS due to each split exceeds some threshold. </a:t>
            </a:r>
          </a:p>
          <a:p>
            <a:pPr lvl="1"/>
            <a:r>
              <a:rPr lang="en-US" sz="1600" dirty="0" smtClean="0"/>
              <a:t>Smaller trees</a:t>
            </a:r>
          </a:p>
          <a:p>
            <a:pPr lvl="1"/>
            <a:r>
              <a:rPr lang="en-US" sz="1600" dirty="0" smtClean="0"/>
              <a:t>Short-sighted – ? seemingly worthless split early on followed by a very good split</a:t>
            </a:r>
          </a:p>
          <a:p>
            <a:r>
              <a:rPr lang="en-US" sz="2000" dirty="0" smtClean="0"/>
              <a:t>Grow a large tree and then prune it, to obtain a </a:t>
            </a:r>
            <a:r>
              <a:rPr lang="en-US" sz="2000" i="1" dirty="0" err="1" smtClean="0"/>
              <a:t>subtree</a:t>
            </a:r>
            <a:endParaRPr lang="en-US" sz="2000" i="1" dirty="0" smtClean="0"/>
          </a:p>
          <a:p>
            <a:pPr lvl="1"/>
            <a:r>
              <a:rPr lang="en-US" sz="1600" dirty="0" smtClean="0"/>
              <a:t>Goal is to lower the test error rate</a:t>
            </a:r>
          </a:p>
          <a:p>
            <a:pPr lvl="1"/>
            <a:r>
              <a:rPr lang="en-US" sz="1600" dirty="0" smtClean="0"/>
              <a:t>Many possible </a:t>
            </a:r>
            <a:r>
              <a:rPr lang="en-US" sz="1600" dirty="0" err="1" smtClean="0"/>
              <a:t>subtrees</a:t>
            </a:r>
            <a:endParaRPr lang="en-US" sz="1600" dirty="0" smtClean="0"/>
          </a:p>
          <a:p>
            <a:pPr lvl="1"/>
            <a:r>
              <a:rPr lang="en-US" sz="1600" i="1" dirty="0" smtClean="0"/>
              <a:t>Cost complexity </a:t>
            </a:r>
            <a:r>
              <a:rPr lang="en-US" sz="1600" dirty="0" smtClean="0"/>
              <a:t>or </a:t>
            </a:r>
            <a:r>
              <a:rPr lang="en-US" sz="1600" i="1" dirty="0" smtClean="0"/>
              <a:t>weakest link pruning </a:t>
            </a:r>
            <a:r>
              <a:rPr lang="en-US" sz="1600" dirty="0" smtClean="0"/>
              <a:t>where we consider only a sequence of </a:t>
            </a:r>
            <a:r>
              <a:rPr lang="en-US" sz="1600" dirty="0" err="1" smtClean="0"/>
              <a:t>subtrees</a:t>
            </a:r>
            <a:endParaRPr lang="en-US" sz="1600" dirty="0" smtClean="0"/>
          </a:p>
          <a:p>
            <a:pPr lvl="1"/>
            <a:endParaRPr lang="en-US" sz="1600" dirty="0" smtClean="0"/>
          </a:p>
          <a:p>
            <a:pPr lvl="1"/>
            <a:endParaRPr lang="en-US" sz="1600" dirty="0" smtClean="0"/>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Classification Trees</a:t>
            </a:r>
            <a:endParaRPr lang="en-US" dirty="0"/>
          </a:p>
        </p:txBody>
      </p:sp>
      <p:sp>
        <p:nvSpPr>
          <p:cNvPr id="10" name="Content Placeholder 1"/>
          <p:cNvSpPr>
            <a:spLocks noGrp="1"/>
          </p:cNvSpPr>
          <p:nvPr>
            <p:ph idx="4294967295"/>
          </p:nvPr>
        </p:nvSpPr>
        <p:spPr>
          <a:xfrm>
            <a:off x="528638" y="892970"/>
            <a:ext cx="8086725" cy="4029226"/>
          </a:xfrm>
          <a:prstGeom prst="rect">
            <a:avLst/>
          </a:prstGeom>
        </p:spPr>
        <p:txBody>
          <a:bodyPr/>
          <a:lstStyle/>
          <a:p>
            <a:r>
              <a:rPr lang="en-US" sz="2000" dirty="0" smtClean="0"/>
              <a:t>Classification tree is similar to a regression tree, except that it is used to predict a qualitative response rather than a quantitative one. </a:t>
            </a:r>
          </a:p>
          <a:p>
            <a:r>
              <a:rPr lang="en-US" sz="2000" dirty="0" smtClean="0"/>
              <a:t>Just as in the regression setting, we can use recursive binary splitting to grow a classification tree.</a:t>
            </a:r>
          </a:p>
          <a:p>
            <a:r>
              <a:rPr lang="en-US" sz="2000" dirty="0" smtClean="0"/>
              <a:t>RSS cannot be used as a criterion for                                                                         making the binary splits.</a:t>
            </a:r>
          </a:p>
          <a:p>
            <a:pPr lvl="1"/>
            <a:r>
              <a:rPr lang="en-US" sz="1600" dirty="0" smtClean="0"/>
              <a:t>Classification error rate</a:t>
            </a:r>
          </a:p>
          <a:p>
            <a:pPr lvl="1"/>
            <a:r>
              <a:rPr lang="en-US" sz="1600" i="1" dirty="0" err="1" smtClean="0"/>
              <a:t>Gini</a:t>
            </a:r>
            <a:r>
              <a:rPr lang="en-US" sz="1600" i="1" dirty="0" smtClean="0"/>
              <a:t> index </a:t>
            </a:r>
            <a:r>
              <a:rPr lang="en-US" sz="1600" dirty="0" smtClean="0"/>
              <a:t>– a measure of node purity (a                                                                                         small value indicates that a node contains                                                                      predominantly observations from a single                                                                                       class)</a:t>
            </a:r>
          </a:p>
          <a:p>
            <a:pPr lvl="1"/>
            <a:r>
              <a:rPr lang="en-US" sz="1600" i="1" dirty="0" smtClean="0"/>
              <a:t>Cross-entropy – </a:t>
            </a:r>
            <a:r>
              <a:rPr lang="en-US" sz="1600" dirty="0" smtClean="0"/>
              <a:t>used to evaluate the                                                                                                   quality of a particular split</a:t>
            </a:r>
          </a:p>
          <a:p>
            <a:endParaRPr lang="en-US" sz="1600" dirty="0" smtClean="0"/>
          </a:p>
          <a:p>
            <a:pPr lvl="1"/>
            <a:endParaRPr lang="en-US" sz="1600" dirty="0" smtClean="0"/>
          </a:p>
          <a:p>
            <a:endParaRPr lang="en-US" sz="1600" dirty="0" smtClean="0"/>
          </a:p>
          <a:p>
            <a:endParaRPr lang="en-IN" sz="2000" dirty="0" smtClean="0"/>
          </a:p>
          <a:p>
            <a:endParaRPr lang="en-IN" sz="2000" dirty="0"/>
          </a:p>
        </p:txBody>
      </p:sp>
      <p:pic>
        <p:nvPicPr>
          <p:cNvPr id="5" name="Picture 2"/>
          <p:cNvPicPr>
            <a:picLocks noChangeAspect="1" noChangeArrowheads="1"/>
          </p:cNvPicPr>
          <p:nvPr/>
        </p:nvPicPr>
        <p:blipFill>
          <a:blip r:embed="rId2"/>
          <a:srcRect/>
          <a:stretch>
            <a:fillRect/>
          </a:stretch>
        </p:blipFill>
        <p:spPr bwMode="auto">
          <a:xfrm>
            <a:off x="4864894" y="2120264"/>
            <a:ext cx="4029076" cy="3023236"/>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07156"/>
            <a:ext cx="8951120" cy="680784"/>
          </a:xfrm>
          <a:prstGeom prst="rect">
            <a:avLst/>
          </a:prstGeom>
        </p:spPr>
        <p:txBody>
          <a:bodyPr/>
          <a:lstStyle/>
          <a:p>
            <a:r>
              <a:rPr lang="en-US" dirty="0" smtClean="0"/>
              <a:t>Bagging</a:t>
            </a:r>
            <a:endParaRPr lang="en-US" dirty="0"/>
          </a:p>
        </p:txBody>
      </p:sp>
      <p:sp>
        <p:nvSpPr>
          <p:cNvPr id="10" name="Content Placeholder 1"/>
          <p:cNvSpPr>
            <a:spLocks noGrp="1"/>
          </p:cNvSpPr>
          <p:nvPr>
            <p:ph idx="4294967295"/>
          </p:nvPr>
        </p:nvSpPr>
        <p:spPr>
          <a:xfrm>
            <a:off x="528638" y="771525"/>
            <a:ext cx="8279606" cy="4150671"/>
          </a:xfrm>
          <a:prstGeom prst="rect">
            <a:avLst/>
          </a:prstGeom>
        </p:spPr>
        <p:txBody>
          <a:bodyPr/>
          <a:lstStyle/>
          <a:p>
            <a:r>
              <a:rPr lang="en-US" sz="2000" dirty="0" smtClean="0"/>
              <a:t>Decision Trees Review:</a:t>
            </a:r>
          </a:p>
          <a:p>
            <a:pPr lvl="1"/>
            <a:r>
              <a:rPr lang="en-US" sz="1600" dirty="0" smtClean="0"/>
              <a:t>Easier to explain to people…definitely easier than linear regression!</a:t>
            </a:r>
          </a:p>
          <a:p>
            <a:pPr lvl="1"/>
            <a:r>
              <a:rPr lang="en-US" sz="1600" dirty="0" smtClean="0"/>
              <a:t>Graphical representation and easy to interpret even by a non-expert.</a:t>
            </a:r>
          </a:p>
          <a:p>
            <a:pPr lvl="1"/>
            <a:r>
              <a:rPr lang="en-US" sz="1600" dirty="0" smtClean="0"/>
              <a:t>Can handle qualitative predictors without the need to create dummy variables.</a:t>
            </a:r>
          </a:p>
          <a:p>
            <a:pPr lvl="1"/>
            <a:r>
              <a:rPr lang="en-US" sz="1600" dirty="0" smtClean="0"/>
              <a:t>Unfortunately, trees generally lack predictive accuracy as compared to other regression and classification approaches.</a:t>
            </a:r>
          </a:p>
          <a:p>
            <a:r>
              <a:rPr lang="en-US" sz="2000" dirty="0" smtClean="0"/>
              <a:t>By aggregating many decision trees, using methods like </a:t>
            </a:r>
            <a:r>
              <a:rPr lang="en-US" sz="2000" i="1" dirty="0" smtClean="0"/>
              <a:t>bagging</a:t>
            </a:r>
            <a:r>
              <a:rPr lang="en-US" sz="2000" dirty="0" smtClean="0"/>
              <a:t>,</a:t>
            </a:r>
            <a:r>
              <a:rPr lang="en-US" sz="2000" i="1" dirty="0" smtClean="0"/>
              <a:t> random forests</a:t>
            </a:r>
            <a:r>
              <a:rPr lang="en-US" sz="2000" dirty="0" smtClean="0"/>
              <a:t> and </a:t>
            </a:r>
            <a:r>
              <a:rPr lang="en-US" sz="2000" i="1" dirty="0" smtClean="0"/>
              <a:t>boosting</a:t>
            </a:r>
            <a:r>
              <a:rPr lang="en-US" sz="2000" dirty="0" smtClean="0"/>
              <a:t>, the predictive performance of trees can be substantially improved.</a:t>
            </a:r>
          </a:p>
          <a:p>
            <a:r>
              <a:rPr lang="en-US" sz="2000" i="1" dirty="0" smtClean="0"/>
              <a:t>Bootstrap aggregation </a:t>
            </a:r>
            <a:r>
              <a:rPr lang="en-US" sz="2000" dirty="0" smtClean="0"/>
              <a:t>or </a:t>
            </a:r>
            <a:r>
              <a:rPr lang="en-US" sz="2000" i="1" dirty="0" smtClean="0"/>
              <a:t>boosting </a:t>
            </a:r>
            <a:r>
              <a:rPr lang="en-US" sz="2000" dirty="0" smtClean="0"/>
              <a:t>is a general purpose procedure to reduce the variance of a statistical learning method. </a:t>
            </a:r>
          </a:p>
          <a:p>
            <a:pPr lvl="1"/>
            <a:r>
              <a:rPr lang="en-US" sz="1600" dirty="0" smtClean="0"/>
              <a:t>And average all the predictions from B different trees.</a:t>
            </a:r>
          </a:p>
          <a:p>
            <a:pPr lvl="1"/>
            <a:r>
              <a:rPr lang="en-US" sz="1600" dirty="0" smtClean="0"/>
              <a:t>We generally do not have access to multiple training sets. We generate B different bootstrapped training data sets.</a:t>
            </a:r>
          </a:p>
          <a:p>
            <a:pPr lvl="1"/>
            <a:endParaRPr lang="en-US" sz="2000" dirty="0" smtClean="0"/>
          </a:p>
          <a:p>
            <a:endParaRPr lang="en-US" sz="1600" dirty="0" smtClean="0"/>
          </a:p>
          <a:p>
            <a:pPr lvl="1"/>
            <a:endParaRPr lang="en-US" sz="1600" dirty="0" smtClean="0"/>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Bagging</a:t>
            </a:r>
            <a:endParaRPr lang="en-US" dirty="0"/>
          </a:p>
        </p:txBody>
      </p:sp>
      <p:sp>
        <p:nvSpPr>
          <p:cNvPr id="10" name="Content Placeholder 1"/>
          <p:cNvSpPr>
            <a:spLocks noGrp="1"/>
          </p:cNvSpPr>
          <p:nvPr>
            <p:ph idx="4294967295"/>
          </p:nvPr>
        </p:nvSpPr>
        <p:spPr>
          <a:xfrm>
            <a:off x="528638" y="892970"/>
            <a:ext cx="8086725" cy="4029226"/>
          </a:xfrm>
          <a:prstGeom prst="rect">
            <a:avLst/>
          </a:prstGeom>
        </p:spPr>
        <p:txBody>
          <a:bodyPr/>
          <a:lstStyle/>
          <a:p>
            <a:r>
              <a:rPr lang="en-US" sz="2000" dirty="0" smtClean="0"/>
              <a:t>Bagging review:</a:t>
            </a:r>
          </a:p>
          <a:p>
            <a:pPr lvl="1"/>
            <a:r>
              <a:rPr lang="en-US" sz="1600" dirty="0" smtClean="0"/>
              <a:t>Typically results in improved accuracy over prediction using a single tree.</a:t>
            </a:r>
          </a:p>
          <a:p>
            <a:pPr lvl="1"/>
            <a:r>
              <a:rPr lang="en-US" sz="1600" dirty="0" smtClean="0"/>
              <a:t>It is no longer clear which variables are most important to the procedure. Thus, bagging improves prediction accuracy at the expense interpretability.</a:t>
            </a:r>
          </a:p>
          <a:p>
            <a:r>
              <a:rPr lang="en-US" sz="2000" dirty="0" smtClean="0"/>
              <a:t>The predictions from the bagged trees is highly correlated. </a:t>
            </a:r>
          </a:p>
          <a:p>
            <a:pPr lvl="1"/>
            <a:r>
              <a:rPr lang="en-US" sz="1600" dirty="0" smtClean="0"/>
              <a:t>Suppose that there is one very strong predictor</a:t>
            </a:r>
            <a:r>
              <a:rPr lang="en-US" sz="1600" smtClean="0"/>
              <a:t>. </a:t>
            </a:r>
          </a:p>
          <a:p>
            <a:pPr lvl="1"/>
            <a:r>
              <a:rPr lang="en-US" sz="1600" smtClean="0"/>
              <a:t>Then </a:t>
            </a:r>
            <a:r>
              <a:rPr lang="en-US" sz="1600" dirty="0" smtClean="0"/>
              <a:t>in the collection of bagged trees, most or all of the trees will use this strong predictor in the top split</a:t>
            </a:r>
            <a:r>
              <a:rPr lang="en-US" sz="1600" smtClean="0"/>
              <a:t>. </a:t>
            </a:r>
          </a:p>
          <a:p>
            <a:pPr lvl="1"/>
            <a:r>
              <a:rPr lang="en-US" sz="1600" smtClean="0"/>
              <a:t>Consequently, all of the bagged trees will be highly correlated.</a:t>
            </a:r>
          </a:p>
          <a:p>
            <a:pPr lvl="1"/>
            <a:r>
              <a:rPr lang="en-US" sz="1600" smtClean="0"/>
              <a:t>Hence, the predictions from the bagged trees will be highly correlated.</a:t>
            </a:r>
            <a:endParaRPr lang="en-US" sz="1600" dirty="0" smtClean="0"/>
          </a:p>
          <a:p>
            <a:r>
              <a:rPr lang="en-US" sz="2000" smtClean="0"/>
              <a:t>Why is it a problem?</a:t>
            </a:r>
          </a:p>
          <a:p>
            <a:pPr lvl="1"/>
            <a:r>
              <a:rPr lang="en-US" sz="1600" smtClean="0"/>
              <a:t>Averaging many highly correlated quantities does not lead to a large reduction in variance as averaging many uncorrelated quantities. </a:t>
            </a:r>
            <a:endParaRPr lang="en-US" sz="1600" dirty="0" smtClean="0"/>
          </a:p>
          <a:p>
            <a:endParaRPr lang="en-US" sz="1600" dirty="0" smtClean="0"/>
          </a:p>
          <a:p>
            <a:pPr lvl="1"/>
            <a:endParaRPr lang="en-US" sz="1600" dirty="0" smtClean="0"/>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Random Forests</a:t>
            </a:r>
            <a:endParaRPr lang="en-US" dirty="0"/>
          </a:p>
        </p:txBody>
      </p:sp>
      <p:sp>
        <p:nvSpPr>
          <p:cNvPr id="10" name="Content Placeholder 1"/>
          <p:cNvSpPr>
            <a:spLocks noGrp="1"/>
          </p:cNvSpPr>
          <p:nvPr>
            <p:ph idx="4294967295"/>
          </p:nvPr>
        </p:nvSpPr>
        <p:spPr>
          <a:xfrm>
            <a:off x="528638" y="892970"/>
            <a:ext cx="8086725" cy="4029226"/>
          </a:xfrm>
          <a:prstGeom prst="rect">
            <a:avLst/>
          </a:prstGeom>
        </p:spPr>
        <p:txBody>
          <a:bodyPr/>
          <a:lstStyle/>
          <a:p>
            <a:r>
              <a:rPr lang="en-US" sz="2000" dirty="0" smtClean="0"/>
              <a:t>As bagging, we build a number of decision trees on bootstrapped training samples. </a:t>
            </a:r>
            <a:endParaRPr lang="en-US" sz="1600" dirty="0" smtClean="0"/>
          </a:p>
          <a:p>
            <a:r>
              <a:rPr lang="en-US" sz="2000" dirty="0" smtClean="0"/>
              <a:t>Random forests overcome the bagging problem by forcing each split to consider only a random subset of the predictors.</a:t>
            </a:r>
            <a:endParaRPr lang="en-US" sz="1600" dirty="0" smtClean="0"/>
          </a:p>
          <a:p>
            <a:r>
              <a:rPr lang="en-US" sz="2000" dirty="0" smtClean="0"/>
              <a:t>The main difference between bagging and random forests is the choice of predictor subset size </a:t>
            </a:r>
            <a:r>
              <a:rPr lang="en-US" sz="2000" i="1" dirty="0" smtClean="0"/>
              <a:t>m</a:t>
            </a:r>
            <a:r>
              <a:rPr lang="en-US" sz="2000" dirty="0" smtClean="0"/>
              <a:t>. </a:t>
            </a:r>
          </a:p>
          <a:p>
            <a:pPr lvl="1"/>
            <a:r>
              <a:rPr lang="en-US" sz="1600" dirty="0" smtClean="0"/>
              <a:t>Typically, m is chosen to be the square root of p, the number of predictors.</a:t>
            </a:r>
          </a:p>
          <a:p>
            <a:r>
              <a:rPr lang="en-US" sz="2000" dirty="0" smtClean="0"/>
              <a:t>By randomly leaving out candidate features from each split, random forests </a:t>
            </a:r>
            <a:r>
              <a:rPr lang="en-US" sz="2000" i="1" dirty="0" err="1" smtClean="0"/>
              <a:t>decorrelates</a:t>
            </a:r>
            <a:r>
              <a:rPr lang="en-US" sz="2000" dirty="0" smtClean="0"/>
              <a:t> the trees, such that the averaging process can reduce the variance of the resulting model.</a:t>
            </a:r>
            <a:endParaRPr lang="en-US" sz="1600" dirty="0" smtClean="0"/>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Supervised Learning</a:t>
            </a:r>
            <a:endParaRPr lang="en-US" dirty="0"/>
          </a:p>
        </p:txBody>
      </p:sp>
      <p:sp>
        <p:nvSpPr>
          <p:cNvPr id="10" name="Content Placeholder 1"/>
          <p:cNvSpPr>
            <a:spLocks noGrp="1"/>
          </p:cNvSpPr>
          <p:nvPr>
            <p:ph idx="4294967295"/>
          </p:nvPr>
        </p:nvSpPr>
        <p:spPr>
          <a:xfrm>
            <a:off x="603116" y="972766"/>
            <a:ext cx="8233703" cy="3792115"/>
          </a:xfrm>
          <a:prstGeom prst="rect">
            <a:avLst/>
          </a:prstGeom>
        </p:spPr>
        <p:txBody>
          <a:bodyPr/>
          <a:lstStyle/>
          <a:p>
            <a:r>
              <a:rPr lang="en-US" sz="2000" dirty="0" smtClean="0"/>
              <a:t>Supervised learning is commonly used in applications where historical data predicts likely future events.</a:t>
            </a:r>
          </a:p>
          <a:p>
            <a:pPr lvl="1"/>
            <a:r>
              <a:rPr lang="en-US" sz="1600" dirty="0" smtClean="0"/>
              <a:t>For example, it can anticipate when credit card transactions are likely to be fraudulent or which insurance customer is likely to file a claim. </a:t>
            </a:r>
          </a:p>
          <a:p>
            <a:pPr lvl="1"/>
            <a:r>
              <a:rPr lang="en-US" sz="1600" dirty="0" smtClean="0"/>
              <a:t>Or it can attempt to predict the price of a house based on different features for houses for which we have historical price data.</a:t>
            </a:r>
          </a:p>
          <a:p>
            <a:pPr>
              <a:buNone/>
            </a:pPr>
            <a:r>
              <a:rPr lang="en-US" sz="2000" b="1" dirty="0" smtClean="0"/>
              <a:t>    </a:t>
            </a:r>
            <a:endParaRPr lang="en-US" sz="20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Random Forests</a:t>
            </a:r>
            <a:endParaRPr lang="en-US" dirty="0"/>
          </a:p>
        </p:txBody>
      </p:sp>
      <p:sp>
        <p:nvSpPr>
          <p:cNvPr id="10" name="Content Placeholder 1"/>
          <p:cNvSpPr>
            <a:spLocks noGrp="1"/>
          </p:cNvSpPr>
          <p:nvPr>
            <p:ph idx="4294967295"/>
          </p:nvPr>
        </p:nvSpPr>
        <p:spPr>
          <a:xfrm>
            <a:off x="528638" y="892969"/>
            <a:ext cx="3493293" cy="4029227"/>
          </a:xfrm>
          <a:prstGeom prst="rect">
            <a:avLst/>
          </a:prstGeom>
        </p:spPr>
        <p:txBody>
          <a:bodyPr/>
          <a:lstStyle/>
          <a:p>
            <a:r>
              <a:rPr lang="en-US" sz="2000" dirty="0" smtClean="0"/>
              <a:t>Dashed line indicates the test error resulting from a single tree.</a:t>
            </a:r>
          </a:p>
          <a:p>
            <a:r>
              <a:rPr lang="en-US" sz="2000" dirty="0" smtClean="0"/>
              <a:t>Test error as a function of B, the number of bootstrapped training sets.</a:t>
            </a:r>
          </a:p>
          <a:p>
            <a:r>
              <a:rPr lang="en-US" sz="2000" dirty="0" smtClean="0"/>
              <a:t>OOB (Out-of-bag) error</a:t>
            </a:r>
          </a:p>
          <a:p>
            <a:endParaRPr lang="en-US" sz="1600" dirty="0" smtClean="0"/>
          </a:p>
          <a:p>
            <a:endParaRPr lang="en-US" sz="1600" dirty="0" smtClean="0"/>
          </a:p>
          <a:p>
            <a:endParaRPr lang="en-IN" sz="2000" dirty="0" smtClean="0"/>
          </a:p>
          <a:p>
            <a:endParaRPr lang="en-IN" sz="2000" dirty="0"/>
          </a:p>
        </p:txBody>
      </p:sp>
      <p:pic>
        <p:nvPicPr>
          <p:cNvPr id="88066" name="Picture 2"/>
          <p:cNvPicPr>
            <a:picLocks noChangeAspect="1" noChangeArrowheads="1"/>
          </p:cNvPicPr>
          <p:nvPr/>
        </p:nvPicPr>
        <p:blipFill>
          <a:blip r:embed="rId2"/>
          <a:srcRect/>
          <a:stretch>
            <a:fillRect/>
          </a:stretch>
        </p:blipFill>
        <p:spPr bwMode="auto">
          <a:xfrm>
            <a:off x="4155283" y="825329"/>
            <a:ext cx="4774406" cy="4318171"/>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Boosting</a:t>
            </a:r>
            <a:endParaRPr lang="en-US" dirty="0"/>
          </a:p>
        </p:txBody>
      </p:sp>
      <p:sp>
        <p:nvSpPr>
          <p:cNvPr id="10" name="Content Placeholder 1"/>
          <p:cNvSpPr>
            <a:spLocks noGrp="1"/>
          </p:cNvSpPr>
          <p:nvPr>
            <p:ph idx="4294967295"/>
          </p:nvPr>
        </p:nvSpPr>
        <p:spPr>
          <a:xfrm>
            <a:off x="528638" y="892969"/>
            <a:ext cx="8293893" cy="4029227"/>
          </a:xfrm>
          <a:prstGeom prst="rect">
            <a:avLst/>
          </a:prstGeom>
        </p:spPr>
        <p:txBody>
          <a:bodyPr/>
          <a:lstStyle/>
          <a:p>
            <a:r>
              <a:rPr lang="en-US" sz="2000" dirty="0" smtClean="0"/>
              <a:t>Trees are grown sequentially</a:t>
            </a:r>
          </a:p>
          <a:p>
            <a:pPr lvl="1"/>
            <a:r>
              <a:rPr lang="en-US" sz="1600" dirty="0" smtClean="0"/>
              <a:t>Each tree is grown using information from previously grown trees.</a:t>
            </a:r>
          </a:p>
          <a:p>
            <a:r>
              <a:rPr lang="en-US" sz="2000" dirty="0" smtClean="0"/>
              <a:t>Slow learning method</a:t>
            </a:r>
          </a:p>
          <a:p>
            <a:pPr lvl="1"/>
            <a:r>
              <a:rPr lang="en-US" sz="1600" dirty="0" smtClean="0"/>
              <a:t>In general, statistical learning approaches that learn slowly tend to perform well. </a:t>
            </a:r>
          </a:p>
          <a:p>
            <a:endParaRPr lang="en-US" sz="1600" dirty="0" smtClean="0"/>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smtClean="0"/>
              <a:t>Decision Trees Exercise</a:t>
            </a:r>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406" y="1193007"/>
            <a:ext cx="7164451" cy="1568137"/>
          </a:xfrm>
        </p:spPr>
        <p:txBody>
          <a:bodyPr>
            <a:normAutofit fontScale="90000"/>
          </a:bodyPr>
          <a:lstStyle/>
          <a:p>
            <a:r>
              <a:rPr lang="en-US" dirty="0" smtClean="0"/>
              <a:t>Unsupervised Learning</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Unsupervised Learning</a:t>
            </a:r>
            <a:endParaRPr lang="en-US" dirty="0"/>
          </a:p>
        </p:txBody>
      </p:sp>
      <p:sp>
        <p:nvSpPr>
          <p:cNvPr id="10" name="Content Placeholder 1"/>
          <p:cNvSpPr>
            <a:spLocks noGrp="1"/>
          </p:cNvSpPr>
          <p:nvPr>
            <p:ph idx="4294967295"/>
          </p:nvPr>
        </p:nvSpPr>
        <p:spPr>
          <a:xfrm>
            <a:off x="528638" y="892969"/>
            <a:ext cx="8293893" cy="4250531"/>
          </a:xfrm>
          <a:prstGeom prst="rect">
            <a:avLst/>
          </a:prstGeom>
        </p:spPr>
        <p:txBody>
          <a:bodyPr/>
          <a:lstStyle/>
          <a:p>
            <a:r>
              <a:rPr lang="en-US" sz="2000" dirty="0" smtClean="0"/>
              <a:t>Supervised learning is a well-understood area. </a:t>
            </a:r>
          </a:p>
          <a:p>
            <a:r>
              <a:rPr lang="en-US" sz="2000" dirty="0" smtClean="0"/>
              <a:t>In unsupervised learning, we only have a set of features </a:t>
            </a:r>
            <a:r>
              <a:rPr lang="en-US" sz="2000" i="1" dirty="0" smtClean="0"/>
              <a:t>X</a:t>
            </a:r>
            <a:r>
              <a:rPr lang="en-US" sz="2000" dirty="0" smtClean="0"/>
              <a:t> = (</a:t>
            </a:r>
            <a:r>
              <a:rPr lang="en-US" sz="2000" i="1" dirty="0" smtClean="0"/>
              <a:t>X</a:t>
            </a:r>
            <a:r>
              <a:rPr lang="en-US" sz="1400" i="1" dirty="0" smtClean="0"/>
              <a:t>1, </a:t>
            </a:r>
            <a:r>
              <a:rPr lang="en-US" sz="2000" i="1" dirty="0" smtClean="0"/>
              <a:t>X</a:t>
            </a:r>
            <a:r>
              <a:rPr lang="en-US" sz="1400" i="1" dirty="0" smtClean="0"/>
              <a:t>2,…, </a:t>
            </a:r>
            <a:r>
              <a:rPr lang="en-US" sz="2000" i="1" dirty="0" err="1" smtClean="0"/>
              <a:t>X</a:t>
            </a:r>
            <a:r>
              <a:rPr lang="en-US" sz="1400" i="1" dirty="0" err="1" smtClean="0"/>
              <a:t>p</a:t>
            </a:r>
            <a:r>
              <a:rPr lang="en-US" sz="2000" dirty="0" smtClean="0"/>
              <a:t>) measured on </a:t>
            </a:r>
            <a:r>
              <a:rPr lang="en-US" sz="2000" i="1" dirty="0" smtClean="0"/>
              <a:t>n</a:t>
            </a:r>
            <a:r>
              <a:rPr lang="en-US" sz="2000" dirty="0" smtClean="0"/>
              <a:t> observations. We are not interested in prediction, because we do not have an associated response variable </a:t>
            </a:r>
            <a:r>
              <a:rPr lang="en-US" sz="2000" i="1" dirty="0" smtClean="0"/>
              <a:t>Y</a:t>
            </a:r>
            <a:r>
              <a:rPr lang="en-US" sz="2000" dirty="0" smtClean="0"/>
              <a:t>.</a:t>
            </a:r>
            <a:endParaRPr lang="en-US" sz="1600" dirty="0" smtClean="0"/>
          </a:p>
          <a:p>
            <a:r>
              <a:rPr lang="en-US" sz="2000" dirty="0" smtClean="0"/>
              <a:t>Rather, the goal is to discover interesting things about the measurements on </a:t>
            </a:r>
            <a:r>
              <a:rPr lang="en-US" sz="2000" i="1" dirty="0" smtClean="0"/>
              <a:t>X = (X</a:t>
            </a:r>
            <a:r>
              <a:rPr lang="en-US" sz="1600" i="1" dirty="0" smtClean="0"/>
              <a:t>1</a:t>
            </a:r>
            <a:r>
              <a:rPr lang="en-US" sz="2000" i="1" dirty="0" smtClean="0"/>
              <a:t>, X</a:t>
            </a:r>
            <a:r>
              <a:rPr lang="en-US" sz="1600" i="1" dirty="0" smtClean="0"/>
              <a:t>2</a:t>
            </a:r>
            <a:r>
              <a:rPr lang="en-US" sz="2000" i="1" dirty="0" smtClean="0"/>
              <a:t>,…, </a:t>
            </a:r>
            <a:r>
              <a:rPr lang="en-US" sz="2000" i="1" dirty="0" err="1" smtClean="0"/>
              <a:t>X</a:t>
            </a:r>
            <a:r>
              <a:rPr lang="en-US" sz="1800" i="1" dirty="0" err="1" smtClean="0"/>
              <a:t>p</a:t>
            </a:r>
            <a:r>
              <a:rPr lang="en-US" sz="2000" i="1" dirty="0" smtClean="0"/>
              <a:t>)</a:t>
            </a:r>
          </a:p>
          <a:p>
            <a:pPr lvl="1"/>
            <a:r>
              <a:rPr lang="en-US" sz="1600" i="1" dirty="0" smtClean="0"/>
              <a:t>Clustering, </a:t>
            </a:r>
            <a:r>
              <a:rPr lang="en-US" sz="1600" dirty="0" smtClean="0"/>
              <a:t>a broad class of methods is used for discovering unknown subgroups in data</a:t>
            </a:r>
            <a:r>
              <a:rPr lang="en-US" sz="1600" i="1" dirty="0" smtClean="0"/>
              <a:t>.</a:t>
            </a:r>
          </a:p>
          <a:p>
            <a:pPr lvl="1"/>
            <a:r>
              <a:rPr lang="en-US" sz="1600" dirty="0" smtClean="0"/>
              <a:t>Unsupervised learning is often performed as part of an </a:t>
            </a:r>
            <a:r>
              <a:rPr lang="en-US" sz="1600" i="1" dirty="0" smtClean="0"/>
              <a:t>exploratory data analysis</a:t>
            </a:r>
            <a:r>
              <a:rPr lang="en-US" sz="1600" dirty="0" smtClean="0"/>
              <a:t>.</a:t>
            </a:r>
          </a:p>
          <a:p>
            <a:pPr lvl="1"/>
            <a:r>
              <a:rPr lang="en-US" sz="1600" dirty="0" smtClean="0"/>
              <a:t>It is hard to access the results obtained from unsupervised learning methods</a:t>
            </a:r>
            <a:r>
              <a:rPr lang="en-US" sz="1600" i="1" dirty="0" smtClean="0"/>
              <a:t>.</a:t>
            </a:r>
          </a:p>
          <a:p>
            <a:r>
              <a:rPr lang="en-US" sz="2000" dirty="0" smtClean="0"/>
              <a:t>Examples:</a:t>
            </a:r>
          </a:p>
          <a:p>
            <a:pPr lvl="1"/>
            <a:r>
              <a:rPr lang="en-US" sz="1600" i="1" dirty="0" smtClean="0"/>
              <a:t>Online shopping </a:t>
            </a:r>
            <a:r>
              <a:rPr lang="en-US" sz="1600" dirty="0" smtClean="0"/>
              <a:t>site might try to identify groups of shoppers with similar browsing and purchase histories, as well as preferences of shoppers within each group.</a:t>
            </a:r>
          </a:p>
          <a:p>
            <a:pPr lvl="1"/>
            <a:r>
              <a:rPr lang="en-US" sz="1600" i="1" dirty="0" smtClean="0"/>
              <a:t>Search engine </a:t>
            </a:r>
            <a:r>
              <a:rPr lang="en-US" sz="1600" dirty="0" smtClean="0"/>
              <a:t>– search results based on click history</a:t>
            </a:r>
          </a:p>
          <a:p>
            <a:endParaRPr lang="en-US" sz="1600" dirty="0" smtClean="0"/>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Clustering Methods</a:t>
            </a:r>
            <a:endParaRPr lang="en-US" dirty="0"/>
          </a:p>
        </p:txBody>
      </p:sp>
      <p:sp>
        <p:nvSpPr>
          <p:cNvPr id="10" name="Content Placeholder 1"/>
          <p:cNvSpPr>
            <a:spLocks noGrp="1"/>
          </p:cNvSpPr>
          <p:nvPr>
            <p:ph idx="4294967295"/>
          </p:nvPr>
        </p:nvSpPr>
        <p:spPr>
          <a:xfrm>
            <a:off x="528638" y="892969"/>
            <a:ext cx="8293893" cy="4250531"/>
          </a:xfrm>
          <a:prstGeom prst="rect">
            <a:avLst/>
          </a:prstGeom>
        </p:spPr>
        <p:txBody>
          <a:bodyPr/>
          <a:lstStyle/>
          <a:p>
            <a:r>
              <a:rPr lang="en-US" sz="2000" dirty="0" smtClean="0"/>
              <a:t>When we cluster the observations of a data set, we seek to partition them into distinct groups so that </a:t>
            </a:r>
          </a:p>
          <a:p>
            <a:pPr lvl="1"/>
            <a:r>
              <a:rPr lang="en-US" sz="1600" dirty="0" smtClean="0"/>
              <a:t>the observations within each group are quite similar to each other,</a:t>
            </a:r>
          </a:p>
          <a:p>
            <a:pPr lvl="1"/>
            <a:r>
              <a:rPr lang="en-US" sz="1600" dirty="0" smtClean="0"/>
              <a:t>while observations in different groups are quite different from each other.</a:t>
            </a:r>
          </a:p>
          <a:p>
            <a:r>
              <a:rPr lang="en-US" sz="2000" dirty="0" smtClean="0"/>
              <a:t>We must define </a:t>
            </a:r>
            <a:r>
              <a:rPr lang="en-US" sz="2000" i="1" dirty="0" smtClean="0"/>
              <a:t>similar</a:t>
            </a:r>
            <a:r>
              <a:rPr lang="en-US" sz="2000" dirty="0" smtClean="0"/>
              <a:t> and </a:t>
            </a:r>
            <a:r>
              <a:rPr lang="en-US" sz="2000" i="1" dirty="0" smtClean="0"/>
              <a:t>different</a:t>
            </a:r>
            <a:r>
              <a:rPr lang="en-US" sz="2000" dirty="0" smtClean="0"/>
              <a:t>.</a:t>
            </a:r>
          </a:p>
          <a:p>
            <a:r>
              <a:rPr lang="en-US" sz="2000" dirty="0" smtClean="0"/>
              <a:t>Two best-known clustering approaches:</a:t>
            </a:r>
          </a:p>
          <a:p>
            <a:pPr lvl="1"/>
            <a:r>
              <a:rPr lang="en-US" sz="1600" dirty="0" smtClean="0"/>
              <a:t>K-means clustering</a:t>
            </a:r>
          </a:p>
          <a:p>
            <a:pPr lvl="1"/>
            <a:r>
              <a:rPr lang="en-US" sz="1600" dirty="0" smtClean="0"/>
              <a:t>Hierarchical clustering</a:t>
            </a:r>
          </a:p>
          <a:p>
            <a:endParaRPr lang="en-IN" sz="2000" dirty="0" smtClean="0"/>
          </a:p>
          <a:p>
            <a:endParaRPr lang="en-IN" sz="2000" dirty="0"/>
          </a:p>
        </p:txBody>
      </p:sp>
      <p:pic>
        <p:nvPicPr>
          <p:cNvPr id="89090" name="Picture 2"/>
          <p:cNvPicPr>
            <a:picLocks noChangeAspect="1" noChangeArrowheads="1"/>
          </p:cNvPicPr>
          <p:nvPr/>
        </p:nvPicPr>
        <p:blipFill>
          <a:blip r:embed="rId2"/>
          <a:srcRect/>
          <a:stretch>
            <a:fillRect/>
          </a:stretch>
        </p:blipFill>
        <p:spPr bwMode="auto">
          <a:xfrm>
            <a:off x="4050505" y="2991592"/>
            <a:ext cx="4869657" cy="2151908"/>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5743"/>
            <a:ext cx="3929064" cy="1121569"/>
          </a:xfrm>
          <a:prstGeom prst="rect">
            <a:avLst/>
          </a:prstGeom>
        </p:spPr>
        <p:txBody>
          <a:bodyPr/>
          <a:lstStyle/>
          <a:p>
            <a:r>
              <a:rPr lang="en-US" dirty="0" smtClean="0"/>
              <a:t>K-Means Clustering</a:t>
            </a:r>
            <a:endParaRPr lang="en-US" dirty="0"/>
          </a:p>
        </p:txBody>
      </p:sp>
      <p:sp>
        <p:nvSpPr>
          <p:cNvPr id="10" name="Content Placeholder 1"/>
          <p:cNvSpPr>
            <a:spLocks noGrp="1"/>
          </p:cNvSpPr>
          <p:nvPr>
            <p:ph idx="4294967295"/>
          </p:nvPr>
        </p:nvSpPr>
        <p:spPr>
          <a:xfrm>
            <a:off x="435768" y="1421606"/>
            <a:ext cx="3807619" cy="3593307"/>
          </a:xfrm>
          <a:prstGeom prst="rect">
            <a:avLst/>
          </a:prstGeom>
        </p:spPr>
        <p:txBody>
          <a:bodyPr/>
          <a:lstStyle/>
          <a:p>
            <a:r>
              <a:rPr lang="en-US" sz="2000" dirty="0" smtClean="0"/>
              <a:t>The K-Means Algorithm </a:t>
            </a:r>
          </a:p>
          <a:p>
            <a:pPr lvl="1"/>
            <a:r>
              <a:rPr lang="en-US" sz="1600" dirty="0" smtClean="0"/>
              <a:t>Choose a number of Clusters </a:t>
            </a:r>
            <a:r>
              <a:rPr lang="en-US" sz="1600" i="1" dirty="0" smtClean="0"/>
              <a:t>K</a:t>
            </a:r>
            <a:r>
              <a:rPr lang="en-US" sz="1600" dirty="0" smtClean="0"/>
              <a:t>. For example </a:t>
            </a:r>
            <a:r>
              <a:rPr lang="en-US" sz="1600" i="1" dirty="0" smtClean="0"/>
              <a:t>K</a:t>
            </a:r>
            <a:r>
              <a:rPr lang="en-US" sz="1600" dirty="0" smtClean="0"/>
              <a:t> = 3.</a:t>
            </a:r>
          </a:p>
          <a:p>
            <a:pPr lvl="1"/>
            <a:r>
              <a:rPr lang="en-US" sz="1600" dirty="0" smtClean="0"/>
              <a:t>Randomly assign each point to a cluster </a:t>
            </a:r>
          </a:p>
          <a:p>
            <a:pPr lvl="1"/>
            <a:r>
              <a:rPr lang="en-US" sz="1600" dirty="0" smtClean="0"/>
              <a:t>Until clusters stop changing, repeat the following: </a:t>
            </a:r>
          </a:p>
          <a:p>
            <a:pPr lvl="2"/>
            <a:r>
              <a:rPr lang="en-US" sz="1600" dirty="0" smtClean="0"/>
              <a:t>For each cluster, compute the cluster </a:t>
            </a:r>
            <a:r>
              <a:rPr lang="en-US" sz="1600" dirty="0" err="1" smtClean="0"/>
              <a:t>centroid</a:t>
            </a:r>
            <a:r>
              <a:rPr lang="en-US" sz="1600" dirty="0" smtClean="0"/>
              <a:t>.</a:t>
            </a:r>
          </a:p>
          <a:p>
            <a:pPr lvl="2"/>
            <a:r>
              <a:rPr lang="en-US" sz="1600" dirty="0" smtClean="0"/>
              <a:t>Assign each data point to the cluster for which the </a:t>
            </a:r>
            <a:r>
              <a:rPr lang="en-US" sz="1600" dirty="0" err="1" smtClean="0"/>
              <a:t>centroid</a:t>
            </a:r>
            <a:r>
              <a:rPr lang="en-US" sz="1600" dirty="0" smtClean="0"/>
              <a:t> is the closest.</a:t>
            </a:r>
            <a:endParaRPr lang="en-IN" sz="1600" dirty="0" smtClean="0"/>
          </a:p>
          <a:p>
            <a:endParaRPr lang="en-IN" sz="2000" dirty="0"/>
          </a:p>
        </p:txBody>
      </p:sp>
      <p:pic>
        <p:nvPicPr>
          <p:cNvPr id="5" name="Picture 2" descr="K-Means Clustering: Numerical Example"/>
          <p:cNvPicPr>
            <a:picLocks noChangeAspect="1" noChangeArrowheads="1"/>
          </p:cNvPicPr>
          <p:nvPr/>
        </p:nvPicPr>
        <p:blipFill>
          <a:blip r:embed="rId2"/>
          <a:srcRect/>
          <a:stretch>
            <a:fillRect/>
          </a:stretch>
        </p:blipFill>
        <p:spPr bwMode="auto">
          <a:xfrm>
            <a:off x="4679156" y="449600"/>
            <a:ext cx="4153693" cy="4129544"/>
          </a:xfrm>
          <a:prstGeom prst="rect">
            <a:avLst/>
          </a:prstGeom>
          <a:noFill/>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srcRect/>
          <a:stretch>
            <a:fillRect/>
          </a:stretch>
        </p:blipFill>
        <p:spPr bwMode="auto">
          <a:xfrm>
            <a:off x="3948697" y="221456"/>
            <a:ext cx="4959560" cy="4922044"/>
          </a:xfrm>
          <a:prstGeom prst="rect">
            <a:avLst/>
          </a:prstGeom>
          <a:noFill/>
          <a:ln w="9525">
            <a:noFill/>
            <a:miter lim="800000"/>
            <a:headEnd/>
            <a:tailEnd/>
          </a:ln>
          <a:effectLst/>
        </p:spPr>
      </p:pic>
      <p:sp>
        <p:nvSpPr>
          <p:cNvPr id="3" name="Subtitle 2"/>
          <p:cNvSpPr>
            <a:spLocks noGrp="1"/>
          </p:cNvSpPr>
          <p:nvPr>
            <p:ph type="subTitle" idx="13"/>
          </p:nvPr>
        </p:nvSpPr>
        <p:spPr>
          <a:xfrm>
            <a:off x="0" y="235743"/>
            <a:ext cx="3929064" cy="1121569"/>
          </a:xfrm>
          <a:prstGeom prst="rect">
            <a:avLst/>
          </a:prstGeom>
        </p:spPr>
        <p:txBody>
          <a:bodyPr/>
          <a:lstStyle/>
          <a:p>
            <a:r>
              <a:rPr lang="en-US" dirty="0" smtClean="0"/>
              <a:t>K-Means Clustering</a:t>
            </a:r>
            <a:endParaRPr lang="en-US" dirty="0"/>
          </a:p>
        </p:txBody>
      </p:sp>
      <p:sp>
        <p:nvSpPr>
          <p:cNvPr id="10" name="Content Placeholder 1"/>
          <p:cNvSpPr>
            <a:spLocks noGrp="1"/>
          </p:cNvSpPr>
          <p:nvPr>
            <p:ph idx="4294967295"/>
          </p:nvPr>
        </p:nvSpPr>
        <p:spPr>
          <a:xfrm>
            <a:off x="435769" y="1421606"/>
            <a:ext cx="3421856" cy="3593307"/>
          </a:xfrm>
          <a:prstGeom prst="rect">
            <a:avLst/>
          </a:prstGeom>
        </p:spPr>
        <p:txBody>
          <a:bodyPr/>
          <a:lstStyle/>
          <a:p>
            <a:r>
              <a:rPr lang="en-US" sz="2000" dirty="0" smtClean="0"/>
              <a:t>With K = 3</a:t>
            </a:r>
          </a:p>
          <a:p>
            <a:pPr lvl="1"/>
            <a:r>
              <a:rPr lang="en-US" sz="1600" dirty="0" smtClean="0"/>
              <a:t>Step 1: Each observation is randomly assigned to a cluster.</a:t>
            </a:r>
          </a:p>
          <a:p>
            <a:pPr lvl="1"/>
            <a:r>
              <a:rPr lang="en-US" sz="1600" dirty="0" smtClean="0"/>
              <a:t>Step 2a: Cluster </a:t>
            </a:r>
            <a:r>
              <a:rPr lang="en-US" sz="1600" dirty="0" err="1" smtClean="0"/>
              <a:t>centroids</a:t>
            </a:r>
            <a:r>
              <a:rPr lang="en-US" sz="1600" dirty="0" smtClean="0"/>
              <a:t> are computed. Initially, they are almost overlapping.</a:t>
            </a:r>
          </a:p>
          <a:p>
            <a:pPr lvl="1"/>
            <a:r>
              <a:rPr lang="en-US" sz="1600" dirty="0" smtClean="0"/>
              <a:t>Step 2b: Each observation is assigned to the nearest </a:t>
            </a:r>
            <a:r>
              <a:rPr lang="en-US" sz="1600" dirty="0" err="1" smtClean="0"/>
              <a:t>centroid</a:t>
            </a:r>
            <a:r>
              <a:rPr lang="en-US" sz="1600" dirty="0" smtClean="0"/>
              <a:t>.</a:t>
            </a:r>
          </a:p>
          <a:p>
            <a:pPr lvl="1"/>
            <a:r>
              <a:rPr lang="en-US" sz="1600" dirty="0" smtClean="0"/>
              <a:t>Step 2a (iteration 2) leads to new clusters.</a:t>
            </a:r>
          </a:p>
          <a:p>
            <a:pPr lvl="1"/>
            <a:r>
              <a:rPr lang="en-US" sz="1600" dirty="0" smtClean="0"/>
              <a:t>The results obtained after 10 iterations.</a:t>
            </a:r>
            <a:endParaRPr lang="en-IN" sz="16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Choosing a K Value</a:t>
            </a:r>
            <a:endParaRPr lang="en-US" dirty="0"/>
          </a:p>
        </p:txBody>
      </p:sp>
      <p:pic>
        <p:nvPicPr>
          <p:cNvPr id="91138" name="Picture 2"/>
          <p:cNvPicPr>
            <a:picLocks noChangeAspect="1" noChangeArrowheads="1"/>
          </p:cNvPicPr>
          <p:nvPr/>
        </p:nvPicPr>
        <p:blipFill>
          <a:blip r:embed="rId2"/>
          <a:srcRect/>
          <a:stretch>
            <a:fillRect/>
          </a:stretch>
        </p:blipFill>
        <p:spPr bwMode="auto">
          <a:xfrm>
            <a:off x="114300" y="995345"/>
            <a:ext cx="8762771" cy="4148155"/>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Choosing a K Value</a:t>
            </a:r>
            <a:endParaRPr lang="en-US" dirty="0"/>
          </a:p>
        </p:txBody>
      </p:sp>
      <p:sp>
        <p:nvSpPr>
          <p:cNvPr id="10" name="Content Placeholder 1"/>
          <p:cNvSpPr>
            <a:spLocks noGrp="1"/>
          </p:cNvSpPr>
          <p:nvPr>
            <p:ph idx="4294967295"/>
          </p:nvPr>
        </p:nvSpPr>
        <p:spPr>
          <a:xfrm>
            <a:off x="528638" y="892969"/>
            <a:ext cx="8293893" cy="4250531"/>
          </a:xfrm>
          <a:prstGeom prst="rect">
            <a:avLst/>
          </a:prstGeom>
        </p:spPr>
        <p:txBody>
          <a:bodyPr/>
          <a:lstStyle/>
          <a:p>
            <a:r>
              <a:rPr lang="en-US" sz="2000" dirty="0" smtClean="0"/>
              <a:t>There is no easy answer for choosing a “best” </a:t>
            </a:r>
            <a:r>
              <a:rPr lang="en-US" sz="2000" i="1" dirty="0" smtClean="0"/>
              <a:t>K</a:t>
            </a:r>
            <a:r>
              <a:rPr lang="en-US" sz="2000" dirty="0" smtClean="0"/>
              <a:t> value. </a:t>
            </a:r>
          </a:p>
          <a:p>
            <a:r>
              <a:rPr lang="en-US" sz="2000" dirty="0" smtClean="0"/>
              <a:t>One way is the </a:t>
            </a:r>
            <a:r>
              <a:rPr lang="en-US" sz="2000" i="1" dirty="0" smtClean="0"/>
              <a:t>elbow method </a:t>
            </a:r>
          </a:p>
          <a:p>
            <a:pPr lvl="1"/>
            <a:r>
              <a:rPr lang="en-US" sz="1600" dirty="0" smtClean="0"/>
              <a:t>First of all, compute the sum of squared error (SSE) for some values of </a:t>
            </a:r>
            <a:r>
              <a:rPr lang="en-US" sz="1600" i="1" dirty="0" smtClean="0"/>
              <a:t>K</a:t>
            </a:r>
            <a:r>
              <a:rPr lang="en-US" sz="1600" dirty="0" smtClean="0"/>
              <a:t> (for example 2, 4, 6, 8, etc.). The SSE is defined as the sum of the squared distance between each member of the cluster and its </a:t>
            </a:r>
            <a:r>
              <a:rPr lang="en-US" sz="1600" dirty="0" err="1" smtClean="0"/>
              <a:t>centroid</a:t>
            </a:r>
            <a:r>
              <a:rPr lang="en-US" sz="1600" dirty="0" smtClean="0"/>
              <a:t>.</a:t>
            </a:r>
          </a:p>
          <a:p>
            <a:pPr lvl="1"/>
            <a:r>
              <a:rPr lang="en-US" sz="1600" dirty="0" smtClean="0"/>
              <a:t>If you plot </a:t>
            </a:r>
            <a:r>
              <a:rPr lang="en-US" sz="1600" i="1" dirty="0" smtClean="0"/>
              <a:t>K</a:t>
            </a:r>
            <a:r>
              <a:rPr lang="en-US" sz="1600" dirty="0" smtClean="0"/>
              <a:t> against the SSE, you will see that the error decreases as </a:t>
            </a:r>
            <a:r>
              <a:rPr lang="en-US" sz="1600" i="1" dirty="0" smtClean="0"/>
              <a:t>K</a:t>
            </a:r>
            <a:r>
              <a:rPr lang="en-US" sz="1600" dirty="0" smtClean="0"/>
              <a:t> gets larger; this is because when the number of clusters increases, they should be smaller, so distortion is also smaller. </a:t>
            </a:r>
          </a:p>
          <a:p>
            <a:pPr lvl="1"/>
            <a:r>
              <a:rPr lang="en-US" sz="1600" dirty="0" smtClean="0"/>
              <a:t>The idea of the </a:t>
            </a:r>
            <a:r>
              <a:rPr lang="en-US" sz="1600" i="1" dirty="0" smtClean="0"/>
              <a:t>elbow method </a:t>
            </a:r>
            <a:r>
              <a:rPr lang="en-US" sz="1600" dirty="0" smtClean="0"/>
              <a:t>is to choose the </a:t>
            </a:r>
            <a:r>
              <a:rPr lang="en-US" sz="1600" i="1" dirty="0" smtClean="0"/>
              <a:t>K </a:t>
            </a:r>
            <a:r>
              <a:rPr lang="en-US" sz="1600" dirty="0" smtClean="0"/>
              <a:t>at which the SSE decreases abruptly. </a:t>
            </a:r>
            <a:endParaRPr lang="en-IN" sz="16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0" y="230980"/>
            <a:ext cx="8515350" cy="556960"/>
          </a:xfrm>
          <a:prstGeom prst="rect">
            <a:avLst/>
          </a:prstGeom>
        </p:spPr>
        <p:txBody>
          <a:bodyPr/>
          <a:lstStyle/>
          <a:p>
            <a:r>
              <a:rPr lang="en-US" dirty="0" smtClean="0"/>
              <a:t>Unsupervised Learning</a:t>
            </a:r>
            <a:endParaRPr lang="en-US" dirty="0"/>
          </a:p>
        </p:txBody>
      </p:sp>
      <p:sp>
        <p:nvSpPr>
          <p:cNvPr id="10" name="Content Placeholder 1"/>
          <p:cNvSpPr>
            <a:spLocks noGrp="1"/>
          </p:cNvSpPr>
          <p:nvPr>
            <p:ph idx="4294967295"/>
          </p:nvPr>
        </p:nvSpPr>
        <p:spPr>
          <a:xfrm>
            <a:off x="603116" y="972766"/>
            <a:ext cx="8233703" cy="3792115"/>
          </a:xfrm>
          <a:prstGeom prst="rect">
            <a:avLst/>
          </a:prstGeom>
        </p:spPr>
        <p:txBody>
          <a:bodyPr/>
          <a:lstStyle/>
          <a:p>
            <a:r>
              <a:rPr lang="en-US" sz="2000" dirty="0" smtClean="0"/>
              <a:t>Unsupervised learning is used against data that has no historical labels. </a:t>
            </a:r>
          </a:p>
          <a:p>
            <a:r>
              <a:rPr lang="en-US" sz="2000" dirty="0" smtClean="0"/>
              <a:t>The system is not told the "right answer." The algorithm must figure out what is being shown. </a:t>
            </a:r>
          </a:p>
          <a:p>
            <a:r>
              <a:rPr lang="en-US" sz="2000" dirty="0" smtClean="0"/>
              <a:t>The goal is to explore the data and find some structure within.</a:t>
            </a:r>
            <a:r>
              <a:rPr lang="en-US" sz="2000" b="1" dirty="0" smtClean="0"/>
              <a:t>   </a:t>
            </a:r>
          </a:p>
          <a:p>
            <a:pPr lvl="1"/>
            <a:r>
              <a:rPr lang="en-US" sz="1600" dirty="0" smtClean="0"/>
              <a:t>For example, it can find the main attributes that separate customer segments from each other. </a:t>
            </a:r>
          </a:p>
          <a:p>
            <a:pPr lvl="1"/>
            <a:r>
              <a:rPr lang="en-US" sz="1600" dirty="0" smtClean="0"/>
              <a:t>These algorithms are also be used to segment recommend items and identify data outliers</a:t>
            </a:r>
          </a:p>
          <a:p>
            <a:r>
              <a:rPr lang="en-US" sz="2000" dirty="0" smtClean="0"/>
              <a:t>Popular techniques include self-organizing maps, nearest neighbor mapping, </a:t>
            </a:r>
            <a:r>
              <a:rPr lang="en-US" sz="2000" i="1" dirty="0" smtClean="0"/>
              <a:t>k-means clustering </a:t>
            </a:r>
            <a:r>
              <a:rPr lang="en-US" sz="2000" dirty="0" smtClean="0"/>
              <a:t>and singular value decomposition. </a:t>
            </a:r>
          </a:p>
          <a:p>
            <a:endParaRPr lang="en-IN" sz="20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3486151" cy="602202"/>
          </a:xfrm>
          <a:prstGeom prst="rect">
            <a:avLst/>
          </a:prstGeom>
        </p:spPr>
        <p:txBody>
          <a:bodyPr/>
          <a:lstStyle/>
          <a:p>
            <a:r>
              <a:rPr lang="en-US" dirty="0" smtClean="0"/>
              <a:t>Choosing a K Value</a:t>
            </a:r>
            <a:endParaRPr lang="en-US" dirty="0"/>
          </a:p>
        </p:txBody>
      </p:sp>
      <p:sp>
        <p:nvSpPr>
          <p:cNvPr id="10" name="Content Placeholder 1"/>
          <p:cNvSpPr>
            <a:spLocks noGrp="1"/>
          </p:cNvSpPr>
          <p:nvPr>
            <p:ph idx="4294967295"/>
          </p:nvPr>
        </p:nvSpPr>
        <p:spPr>
          <a:xfrm>
            <a:off x="528638" y="1343025"/>
            <a:ext cx="2886075" cy="3800475"/>
          </a:xfrm>
          <a:prstGeom prst="rect">
            <a:avLst/>
          </a:prstGeom>
        </p:spPr>
        <p:txBody>
          <a:bodyPr/>
          <a:lstStyle/>
          <a:p>
            <a:r>
              <a:rPr lang="en-US" sz="2000" dirty="0" smtClean="0"/>
              <a:t>Elbow method</a:t>
            </a:r>
          </a:p>
          <a:p>
            <a:endParaRPr lang="en-IN" sz="2000" dirty="0"/>
          </a:p>
        </p:txBody>
      </p:sp>
      <p:pic>
        <p:nvPicPr>
          <p:cNvPr id="92162" name="Picture 2"/>
          <p:cNvPicPr>
            <a:picLocks noChangeAspect="1" noChangeArrowheads="1"/>
          </p:cNvPicPr>
          <p:nvPr/>
        </p:nvPicPr>
        <p:blipFill>
          <a:blip r:embed="rId2"/>
          <a:srcRect/>
          <a:stretch>
            <a:fillRect/>
          </a:stretch>
        </p:blipFill>
        <p:spPr bwMode="auto">
          <a:xfrm>
            <a:off x="3408458" y="1"/>
            <a:ext cx="5473605" cy="5143500"/>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smtClean="0"/>
              <a:t>K-Means Clustering Exercise</a:t>
            </a:r>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Hierarchical Clustering</a:t>
            </a:r>
            <a:endParaRPr lang="en-US" dirty="0"/>
          </a:p>
        </p:txBody>
      </p:sp>
      <p:sp>
        <p:nvSpPr>
          <p:cNvPr id="10" name="Content Placeholder 1"/>
          <p:cNvSpPr>
            <a:spLocks noGrp="1"/>
          </p:cNvSpPr>
          <p:nvPr>
            <p:ph idx="4294967295"/>
          </p:nvPr>
        </p:nvSpPr>
        <p:spPr>
          <a:xfrm>
            <a:off x="528638" y="892969"/>
            <a:ext cx="8293893" cy="4250531"/>
          </a:xfrm>
          <a:prstGeom prst="rect">
            <a:avLst/>
          </a:prstGeom>
        </p:spPr>
        <p:txBody>
          <a:bodyPr/>
          <a:lstStyle/>
          <a:p>
            <a:r>
              <a:rPr lang="en-US" sz="2000" dirty="0" smtClean="0"/>
              <a:t>Attractive tree-based representation of the observations, called a </a:t>
            </a:r>
            <a:r>
              <a:rPr lang="en-US" sz="2000" i="1" dirty="0" err="1" smtClean="0"/>
              <a:t>dendrogram</a:t>
            </a:r>
            <a:r>
              <a:rPr lang="en-US" sz="2000" dirty="0" smtClean="0"/>
              <a:t>.</a:t>
            </a:r>
          </a:p>
          <a:p>
            <a:endParaRPr lang="en-IN" sz="2000" dirty="0"/>
          </a:p>
        </p:txBody>
      </p:sp>
      <p:pic>
        <p:nvPicPr>
          <p:cNvPr id="5" name="Picture 1"/>
          <p:cNvPicPr>
            <a:picLocks noChangeAspect="1" noChangeArrowheads="1"/>
          </p:cNvPicPr>
          <p:nvPr/>
        </p:nvPicPr>
        <p:blipFill>
          <a:blip r:embed="rId2"/>
          <a:srcRect/>
          <a:stretch>
            <a:fillRect/>
          </a:stretch>
        </p:blipFill>
        <p:spPr bwMode="auto">
          <a:xfrm>
            <a:off x="942975" y="1557821"/>
            <a:ext cx="7929563" cy="3585679"/>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Hierarchical Clustering</a:t>
            </a:r>
            <a:endParaRPr lang="en-US" dirty="0"/>
          </a:p>
        </p:txBody>
      </p:sp>
      <p:sp>
        <p:nvSpPr>
          <p:cNvPr id="10" name="Content Placeholder 1"/>
          <p:cNvSpPr>
            <a:spLocks noGrp="1"/>
          </p:cNvSpPr>
          <p:nvPr>
            <p:ph idx="4294967295"/>
          </p:nvPr>
        </p:nvSpPr>
        <p:spPr>
          <a:xfrm>
            <a:off x="528638" y="892969"/>
            <a:ext cx="8293893" cy="4250531"/>
          </a:xfrm>
          <a:prstGeom prst="rect">
            <a:avLst/>
          </a:prstGeom>
        </p:spPr>
        <p:txBody>
          <a:bodyPr/>
          <a:lstStyle/>
          <a:p>
            <a:r>
              <a:rPr lang="en-US" sz="2000" dirty="0" smtClean="0"/>
              <a:t>Bottom-up clustering</a:t>
            </a:r>
          </a:p>
          <a:p>
            <a:pPr lvl="1"/>
            <a:r>
              <a:rPr lang="en-US" sz="1600" dirty="0" smtClean="0"/>
              <a:t>The </a:t>
            </a:r>
            <a:r>
              <a:rPr lang="en-US" sz="1600" dirty="0" err="1" smtClean="0"/>
              <a:t>dendrogram</a:t>
            </a:r>
            <a:r>
              <a:rPr lang="en-US" sz="1600" dirty="0" smtClean="0"/>
              <a:t> (generally depicted as an upside-down tree) is built starting from leaves and combining clusters up the trunk.</a:t>
            </a:r>
          </a:p>
          <a:p>
            <a:pPr lvl="1"/>
            <a:r>
              <a:rPr lang="en-US" sz="1600" dirty="0" smtClean="0"/>
              <a:t>The earlier (lower in the tree) fusion occurs, the more similar the groups of observations are to each other.</a:t>
            </a:r>
          </a:p>
          <a:p>
            <a:pPr lvl="1"/>
            <a:r>
              <a:rPr lang="en-US" sz="1600" dirty="0" smtClean="0"/>
              <a:t>On the other hand, observations that fuse later (near the top of the tree) can be quite different. </a:t>
            </a:r>
            <a:endParaRPr lang="en-IN" sz="1200" dirty="0" smtClean="0"/>
          </a:p>
          <a:p>
            <a:endParaRPr lang="en-IN" sz="2000" dirty="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srcRect/>
          <a:stretch>
            <a:fillRect/>
          </a:stretch>
        </p:blipFill>
        <p:spPr bwMode="auto">
          <a:xfrm>
            <a:off x="5257800" y="1986414"/>
            <a:ext cx="3617119" cy="3157086"/>
          </a:xfrm>
          <a:prstGeom prst="rect">
            <a:avLst/>
          </a:prstGeom>
          <a:noFill/>
          <a:ln w="9525">
            <a:noFill/>
            <a:miter lim="800000"/>
            <a:headEnd/>
            <a:tailEnd/>
          </a:ln>
          <a:effectLst/>
        </p:spPr>
      </p:pic>
      <p:sp>
        <p:nvSpPr>
          <p:cNvPr id="3" name="Subtitle 2"/>
          <p:cNvSpPr>
            <a:spLocks noGrp="1"/>
          </p:cNvSpPr>
          <p:nvPr>
            <p:ph type="subTitle" idx="13"/>
          </p:nvPr>
        </p:nvSpPr>
        <p:spPr>
          <a:xfrm>
            <a:off x="-1" y="185738"/>
            <a:ext cx="8951120" cy="602202"/>
          </a:xfrm>
          <a:prstGeom prst="rect">
            <a:avLst/>
          </a:prstGeom>
        </p:spPr>
        <p:txBody>
          <a:bodyPr/>
          <a:lstStyle/>
          <a:p>
            <a:r>
              <a:rPr lang="en-US" dirty="0" err="1" smtClean="0"/>
              <a:t>Dendrogram</a:t>
            </a:r>
            <a:r>
              <a:rPr lang="en-US" dirty="0" smtClean="0"/>
              <a:t> Example 1</a:t>
            </a:r>
            <a:endParaRPr lang="en-US" dirty="0"/>
          </a:p>
        </p:txBody>
      </p:sp>
      <p:sp>
        <p:nvSpPr>
          <p:cNvPr id="10" name="Content Placeholder 1"/>
          <p:cNvSpPr>
            <a:spLocks noGrp="1"/>
          </p:cNvSpPr>
          <p:nvPr>
            <p:ph idx="4294967295"/>
          </p:nvPr>
        </p:nvSpPr>
        <p:spPr>
          <a:xfrm>
            <a:off x="528638" y="892969"/>
            <a:ext cx="7972425" cy="4021931"/>
          </a:xfrm>
          <a:prstGeom prst="rect">
            <a:avLst/>
          </a:prstGeom>
        </p:spPr>
        <p:txBody>
          <a:bodyPr/>
          <a:lstStyle/>
          <a:p>
            <a:r>
              <a:rPr lang="en-US" sz="2000" dirty="0" smtClean="0"/>
              <a:t>Observations 5 &amp; 7 are similar, as are observations 1 &amp; 6.</a:t>
            </a:r>
          </a:p>
          <a:p>
            <a:r>
              <a:rPr lang="en-US" sz="2000" dirty="0" smtClean="0"/>
              <a:t>Observations 2, 8, 5 &amp; 7 all fuse with observation 9 at the same height.</a:t>
            </a:r>
          </a:p>
          <a:p>
            <a:pPr lvl="1"/>
            <a:r>
              <a:rPr lang="en-US" sz="1600" dirty="0" smtClean="0"/>
              <a:t>Therefore, observation 9 is no more similar to observation 2 than it is to observations 8, 5 &amp; 7.</a:t>
            </a:r>
          </a:p>
          <a:p>
            <a:pPr lvl="1"/>
            <a:r>
              <a:rPr lang="en-US" sz="1600" dirty="0" smtClean="0"/>
              <a:t>Even though, 9 &amp; 2 are close together in terms                                                                                of horizontal distance.</a:t>
            </a:r>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8951120" cy="602202"/>
          </a:xfrm>
          <a:prstGeom prst="rect">
            <a:avLst/>
          </a:prstGeom>
        </p:spPr>
        <p:txBody>
          <a:bodyPr/>
          <a:lstStyle/>
          <a:p>
            <a:r>
              <a:rPr lang="en-US" dirty="0" err="1" smtClean="0"/>
              <a:t>Dendrogram</a:t>
            </a:r>
            <a:r>
              <a:rPr lang="en-US" dirty="0" smtClean="0"/>
              <a:t> Example 2</a:t>
            </a:r>
            <a:endParaRPr lang="en-US" dirty="0"/>
          </a:p>
        </p:txBody>
      </p:sp>
      <p:sp>
        <p:nvSpPr>
          <p:cNvPr id="10" name="Content Placeholder 1"/>
          <p:cNvSpPr>
            <a:spLocks noGrp="1"/>
          </p:cNvSpPr>
          <p:nvPr>
            <p:ph idx="4294967295"/>
          </p:nvPr>
        </p:nvSpPr>
        <p:spPr>
          <a:xfrm>
            <a:off x="528638" y="1135856"/>
            <a:ext cx="7972425" cy="3779044"/>
          </a:xfrm>
          <a:prstGeom prst="rect">
            <a:avLst/>
          </a:prstGeom>
        </p:spPr>
        <p:txBody>
          <a:bodyPr/>
          <a:lstStyle/>
          <a:p>
            <a:r>
              <a:rPr lang="en-US" sz="2000" dirty="0" smtClean="0"/>
              <a:t>Height of the cut to the </a:t>
            </a:r>
            <a:r>
              <a:rPr lang="en-US" sz="2000" dirty="0" err="1" smtClean="0"/>
              <a:t>dendrogram</a:t>
            </a:r>
            <a:r>
              <a:rPr lang="en-US" sz="2000" dirty="0" smtClean="0"/>
              <a:t> serves the same role as the K in K-means clustering. It controls the number of clusters obtained.</a:t>
            </a:r>
          </a:p>
        </p:txBody>
      </p:sp>
      <p:sp>
        <p:nvSpPr>
          <p:cNvPr id="5" name="Text Placeholder 8"/>
          <p:cNvSpPr>
            <a:spLocks noGrp="1"/>
          </p:cNvSpPr>
          <p:nvPr>
            <p:ph type="body" sz="quarter" idx="15"/>
          </p:nvPr>
        </p:nvSpPr>
        <p:spPr>
          <a:xfrm>
            <a:off x="0" y="675083"/>
            <a:ext cx="8324850" cy="275036"/>
          </a:xfrm>
          <a:prstGeom prst="rect">
            <a:avLst/>
          </a:prstGeom>
        </p:spPr>
        <p:txBody>
          <a:bodyPr lIns="137160"/>
          <a:lstStyle>
            <a:lvl2pPr marL="457200" indent="0">
              <a:buNone/>
              <a:defRPr sz="2000" b="1" i="1">
                <a:solidFill>
                  <a:srgbClr val="0021A5"/>
                </a:solidFill>
                <a:latin typeface="Georgia" panose="02040502050405020303" pitchFamily="18" charset="0"/>
              </a:defRPr>
            </a:lvl2pPr>
          </a:lstStyle>
          <a:p>
            <a:pPr lvl="1"/>
            <a:r>
              <a:rPr lang="en-US" dirty="0" smtClean="0"/>
              <a:t>Number of Clusters</a:t>
            </a:r>
            <a:endParaRPr lang="en-US" dirty="0"/>
          </a:p>
        </p:txBody>
      </p:sp>
      <p:pic>
        <p:nvPicPr>
          <p:cNvPr id="106498" name="Picture 2"/>
          <p:cNvPicPr>
            <a:picLocks noChangeAspect="1" noChangeArrowheads="1"/>
          </p:cNvPicPr>
          <p:nvPr/>
        </p:nvPicPr>
        <p:blipFill>
          <a:blip r:embed="rId2"/>
          <a:srcRect/>
          <a:stretch>
            <a:fillRect/>
          </a:stretch>
        </p:blipFill>
        <p:spPr bwMode="auto">
          <a:xfrm>
            <a:off x="2193131" y="1773448"/>
            <a:ext cx="6700838" cy="3370051"/>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185738"/>
            <a:ext cx="3814764" cy="1485900"/>
          </a:xfrm>
          <a:prstGeom prst="rect">
            <a:avLst/>
          </a:prstGeom>
        </p:spPr>
        <p:txBody>
          <a:bodyPr/>
          <a:lstStyle/>
          <a:p>
            <a:r>
              <a:rPr lang="en-US" dirty="0" smtClean="0"/>
              <a:t>Hierarchical Clustering</a:t>
            </a:r>
            <a:endParaRPr lang="en-US" dirty="0"/>
          </a:p>
        </p:txBody>
      </p:sp>
      <p:sp>
        <p:nvSpPr>
          <p:cNvPr id="10" name="Content Placeholder 1"/>
          <p:cNvSpPr>
            <a:spLocks noGrp="1"/>
          </p:cNvSpPr>
          <p:nvPr>
            <p:ph idx="4294967295"/>
          </p:nvPr>
        </p:nvSpPr>
        <p:spPr>
          <a:xfrm>
            <a:off x="528639" y="1350169"/>
            <a:ext cx="3486150" cy="3793331"/>
          </a:xfrm>
          <a:prstGeom prst="rect">
            <a:avLst/>
          </a:prstGeom>
        </p:spPr>
        <p:txBody>
          <a:bodyPr/>
          <a:lstStyle/>
          <a:p>
            <a:r>
              <a:rPr lang="en-US" sz="2000" dirty="0" smtClean="0"/>
              <a:t>Algorithm</a:t>
            </a:r>
          </a:p>
          <a:p>
            <a:pPr lvl="1"/>
            <a:r>
              <a:rPr lang="en-US" sz="1600" dirty="0" smtClean="0"/>
              <a:t>Initially, treat each observation as its own cluster. </a:t>
            </a:r>
          </a:p>
          <a:p>
            <a:pPr lvl="1"/>
            <a:r>
              <a:rPr lang="en-US" sz="1600" dirty="0" smtClean="0"/>
              <a:t>Compute/measure </a:t>
            </a:r>
            <a:r>
              <a:rPr lang="en-US" sz="1600" dirty="0" err="1" smtClean="0"/>
              <a:t>pairwise</a:t>
            </a:r>
            <a:r>
              <a:rPr lang="en-US" sz="1600" dirty="0" smtClean="0"/>
              <a:t> inter-cluster dissimilarities.</a:t>
            </a:r>
          </a:p>
          <a:p>
            <a:pPr lvl="1"/>
            <a:r>
              <a:rPr lang="en-US" sz="1600" dirty="0" smtClean="0"/>
              <a:t>Examine all </a:t>
            </a:r>
            <a:r>
              <a:rPr lang="en-US" sz="1600" dirty="0" err="1" smtClean="0"/>
              <a:t>pairwise</a:t>
            </a:r>
            <a:r>
              <a:rPr lang="en-US" sz="1600" dirty="0" smtClean="0"/>
              <a:t> inter-cluster dissimilarities and identify the pair of clusters that are most similar. Fuse them together in a single cluster.</a:t>
            </a:r>
          </a:p>
          <a:p>
            <a:pPr lvl="1"/>
            <a:r>
              <a:rPr lang="en-US" sz="1600" dirty="0" smtClean="0"/>
              <a:t>Repeat.</a:t>
            </a:r>
            <a:endParaRPr lang="en-IN" sz="1200" dirty="0" smtClean="0"/>
          </a:p>
          <a:p>
            <a:endParaRPr lang="en-IN" sz="2000" dirty="0"/>
          </a:p>
        </p:txBody>
      </p:sp>
      <p:pic>
        <p:nvPicPr>
          <p:cNvPr id="107522" name="Picture 2"/>
          <p:cNvPicPr>
            <a:picLocks noChangeAspect="1" noChangeArrowheads="1"/>
          </p:cNvPicPr>
          <p:nvPr/>
        </p:nvPicPr>
        <p:blipFill>
          <a:blip r:embed="rId2"/>
          <a:srcRect/>
          <a:stretch>
            <a:fillRect/>
          </a:stretch>
        </p:blipFill>
        <p:spPr bwMode="auto">
          <a:xfrm>
            <a:off x="3914775" y="128589"/>
            <a:ext cx="4979193" cy="5014912"/>
          </a:xfrm>
          <a:prstGeom prst="rect">
            <a:avLst/>
          </a:prstGeom>
          <a:noFill/>
          <a:ln w="9525">
            <a:noFill/>
            <a:miter lim="800000"/>
            <a:headEnd/>
            <a:tailEnd/>
          </a:ln>
          <a:effectLst/>
        </p:spPr>
      </p:pic>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2"/>
          <a:srcRect/>
          <a:stretch>
            <a:fillRect/>
          </a:stretch>
        </p:blipFill>
        <p:spPr bwMode="auto">
          <a:xfrm>
            <a:off x="3386138" y="2054113"/>
            <a:ext cx="5553074" cy="3089386"/>
          </a:xfrm>
          <a:prstGeom prst="rect">
            <a:avLst/>
          </a:prstGeom>
          <a:noFill/>
          <a:ln w="9525">
            <a:noFill/>
            <a:miter lim="800000"/>
            <a:headEnd/>
            <a:tailEnd/>
          </a:ln>
          <a:effectLst/>
        </p:spPr>
      </p:pic>
      <p:sp>
        <p:nvSpPr>
          <p:cNvPr id="3" name="Subtitle 2"/>
          <p:cNvSpPr>
            <a:spLocks noGrp="1"/>
          </p:cNvSpPr>
          <p:nvPr>
            <p:ph type="subTitle" idx="13"/>
          </p:nvPr>
        </p:nvSpPr>
        <p:spPr>
          <a:xfrm>
            <a:off x="-1" y="185738"/>
            <a:ext cx="8951120" cy="602202"/>
          </a:xfrm>
          <a:prstGeom prst="rect">
            <a:avLst/>
          </a:prstGeom>
        </p:spPr>
        <p:txBody>
          <a:bodyPr/>
          <a:lstStyle/>
          <a:p>
            <a:r>
              <a:rPr lang="en-US" dirty="0" smtClean="0"/>
              <a:t>Choice of Dissimilarity Measure</a:t>
            </a:r>
            <a:endParaRPr lang="en-US" dirty="0"/>
          </a:p>
        </p:txBody>
      </p:sp>
      <p:sp>
        <p:nvSpPr>
          <p:cNvPr id="10" name="Content Placeholder 1"/>
          <p:cNvSpPr>
            <a:spLocks noGrp="1"/>
          </p:cNvSpPr>
          <p:nvPr>
            <p:ph idx="4294967295"/>
          </p:nvPr>
        </p:nvSpPr>
        <p:spPr>
          <a:xfrm>
            <a:off x="528638" y="892969"/>
            <a:ext cx="7972425" cy="4021931"/>
          </a:xfrm>
          <a:prstGeom prst="rect">
            <a:avLst/>
          </a:prstGeom>
        </p:spPr>
        <p:txBody>
          <a:bodyPr/>
          <a:lstStyle/>
          <a:p>
            <a:r>
              <a:rPr lang="en-US" sz="2000" dirty="0" smtClean="0"/>
              <a:t>Type of data should determine the dissimilarity measure.</a:t>
            </a:r>
          </a:p>
          <a:p>
            <a:pPr lvl="1"/>
            <a:r>
              <a:rPr lang="en-US" sz="1600" dirty="0" smtClean="0"/>
              <a:t>For example, consider an online retailer interested in clustering shoppers based on their past shopping histories. </a:t>
            </a:r>
          </a:p>
          <a:p>
            <a:pPr lvl="1"/>
            <a:r>
              <a:rPr lang="en-US" sz="1600" dirty="0" smtClean="0"/>
              <a:t>The goal is to identify subgroups of similar shoppers.</a:t>
            </a:r>
            <a:endParaRPr lang="en-US" sz="1200" dirty="0" smtClean="0"/>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8922544" cy="5143500"/>
          </a:xfrm>
          <a:prstGeom prst="rect">
            <a:avLst/>
          </a:prstGeom>
          <a:solidFill>
            <a:srgbClr val="F265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000" b="1" dirty="0" smtClean="0"/>
              <a:t>Hierarchical Clustering Exercise</a:t>
            </a:r>
          </a:p>
        </p:txBody>
      </p:sp>
    </p:spTree>
    <p:extLst>
      <p:ext uri="{BB962C8B-B14F-4D97-AF65-F5344CB8AC3E}">
        <p14:creationId xmlns:p14="http://schemas.microsoft.com/office/powerpoint/2010/main" xmlns="" val="167027725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3"/>
          </p:nvPr>
        </p:nvSpPr>
        <p:spPr>
          <a:xfrm>
            <a:off x="-1" y="230980"/>
            <a:ext cx="8900809" cy="372135"/>
          </a:xfrm>
        </p:spPr>
        <p:txBody>
          <a:bodyPr/>
          <a:lstStyle/>
          <a:p>
            <a:r>
              <a:rPr lang="en-US" dirty="0" smtClean="0"/>
              <a:t>Which </a:t>
            </a:r>
            <a:r>
              <a:rPr lang="en-US" dirty="0" err="1" smtClean="0"/>
              <a:t>Dendrogram</a:t>
            </a:r>
            <a:r>
              <a:rPr lang="en-US" dirty="0" smtClean="0"/>
              <a:t>?</a:t>
            </a:r>
            <a:endParaRPr lang="en-US" dirty="0"/>
          </a:p>
        </p:txBody>
      </p:sp>
      <p:pic>
        <p:nvPicPr>
          <p:cNvPr id="109571" name="Picture 3"/>
          <p:cNvPicPr>
            <a:picLocks noChangeAspect="1" noChangeArrowheads="1"/>
          </p:cNvPicPr>
          <p:nvPr/>
        </p:nvPicPr>
        <p:blipFill>
          <a:blip r:embed="rId2"/>
          <a:srcRect/>
          <a:stretch>
            <a:fillRect/>
          </a:stretch>
        </p:blipFill>
        <p:spPr bwMode="auto">
          <a:xfrm>
            <a:off x="0" y="1014413"/>
            <a:ext cx="4495801" cy="2262128"/>
          </a:xfrm>
          <a:prstGeom prst="rect">
            <a:avLst/>
          </a:prstGeom>
          <a:noFill/>
          <a:ln w="9525">
            <a:noFill/>
            <a:miter lim="800000"/>
            <a:headEnd/>
            <a:tailEnd/>
          </a:ln>
          <a:effectLst/>
        </p:spPr>
      </p:pic>
      <p:pic>
        <p:nvPicPr>
          <p:cNvPr id="109570" name="Picture 2"/>
          <p:cNvPicPr>
            <a:picLocks noChangeAspect="1" noChangeArrowheads="1"/>
          </p:cNvPicPr>
          <p:nvPr/>
        </p:nvPicPr>
        <p:blipFill>
          <a:blip r:embed="rId3"/>
          <a:srcRect/>
          <a:stretch>
            <a:fillRect/>
          </a:stretch>
        </p:blipFill>
        <p:spPr bwMode="auto">
          <a:xfrm>
            <a:off x="4317005" y="2736056"/>
            <a:ext cx="4569819" cy="24074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2">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xmlns="" name="UFIT - PPT1 - v2 [Read-Only]" id="{172CE2B8-F65C-4D13-8C8E-8BE0C2DEAC32}" vid="{9CEE876F-6540-44FD-AC00-6CB0D06825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46242</TotalTime>
  <Words>6221</Words>
  <Application>Microsoft Office PowerPoint</Application>
  <PresentationFormat>On-screen Show (16:9)</PresentationFormat>
  <Paragraphs>609</Paragraphs>
  <Slides>108</Slides>
  <Notes>0</Notes>
  <HiddenSlides>0</HiddenSlides>
  <MMClips>0</MMClips>
  <ScaleCrop>false</ScaleCrop>
  <HeadingPairs>
    <vt:vector size="4" baseType="variant">
      <vt:variant>
        <vt:lpstr>Theme</vt:lpstr>
      </vt:variant>
      <vt:variant>
        <vt:i4>1</vt:i4>
      </vt:variant>
      <vt:variant>
        <vt:lpstr>Slide Titles</vt:lpstr>
      </vt:variant>
      <vt:variant>
        <vt:i4>108</vt:i4>
      </vt:variant>
    </vt:vector>
  </HeadingPairs>
  <TitlesOfParts>
    <vt:vector size="109" baseType="lpstr">
      <vt:lpstr>Presentation2</vt:lpstr>
      <vt:lpstr>Machine Learning  Boot camp (2)</vt:lpstr>
      <vt:lpstr>Machine Learning</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Supervised Learning</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Linear Regression</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Classification Problem</vt:lpstr>
      <vt:lpstr>Slide 53</vt:lpstr>
      <vt:lpstr>Slide 54</vt:lpstr>
      <vt:lpstr>Slide 55</vt:lpstr>
      <vt:lpstr>Slide 56</vt:lpstr>
      <vt:lpstr>Slide 57</vt:lpstr>
      <vt:lpstr>Slide 58</vt:lpstr>
      <vt:lpstr>Slide 59</vt:lpstr>
      <vt:lpstr>Slide 60</vt:lpstr>
      <vt:lpstr>Slide 61</vt:lpstr>
      <vt:lpstr>Slide 62</vt:lpstr>
      <vt:lpstr>Slide 63</vt:lpstr>
      <vt:lpstr>Tree-Based Methods</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Unsupervised Learning</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Reinforcement Learning</vt:lpstr>
      <vt:lpstr>Slide 103</vt:lpstr>
      <vt:lpstr>Slide 104</vt:lpstr>
      <vt:lpstr>Slide 105</vt:lpstr>
      <vt:lpstr>Slide 106</vt:lpstr>
      <vt:lpstr>Slide 107</vt:lpstr>
      <vt:lpstr>Slide 108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sahara</dc:creator>
  <cp:lastModifiedBy>Rajeev</cp:lastModifiedBy>
  <cp:revision>1095</cp:revision>
  <dcterms:created xsi:type="dcterms:W3CDTF">2016-02-12T09:33:55Z</dcterms:created>
  <dcterms:modified xsi:type="dcterms:W3CDTF">2020-06-05T10:28:45Z</dcterms:modified>
</cp:coreProperties>
</file>